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71" r:id="rId13"/>
    <p:sldId id="264" r:id="rId14"/>
    <p:sldId id="263" r:id="rId15"/>
    <p:sldId id="267" r:id="rId16"/>
    <p:sldId id="265" r:id="rId17"/>
    <p:sldId id="268" r:id="rId18"/>
    <p:sldId id="269" r:id="rId19"/>
    <p:sldId id="270" r:id="rId20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3439"/>
    <a:srgbClr val="F4A3A6"/>
    <a:srgbClr val="EFE7DC"/>
    <a:srgbClr val="BED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440" autoAdjust="0"/>
  </p:normalViewPr>
  <p:slideViewPr>
    <p:cSldViewPr snapToGrid="0" showGuides="1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0" d="100"/>
          <a:sy n="120" d="100"/>
        </p:scale>
        <p:origin x="3564" y="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5D997-C53E-453C-93D7-03E037A7B7A1}" type="datetimeFigureOut">
              <a:rPr lang="sv-SE" smtClean="0"/>
              <a:t>2022-02-25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0059E-202F-4D80-89A1-1F427506E3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176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Neutra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05569D6-E610-4563-9766-5771875CE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 descr="Gävle kommuns logotype">
            <a:extLst>
              <a:ext uri="{FF2B5EF4-FFF2-40B4-BE49-F238E27FC236}">
                <a16:creationId xmlns:a16="http://schemas.microsoft.com/office/drawing/2014/main" id="{DC313111-3D9E-453F-9326-1D4630EA5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25" y="559663"/>
            <a:ext cx="528881" cy="968886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8669B085-0390-4DB0-BE36-F546D67AB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510" y="2961484"/>
            <a:ext cx="10087896" cy="1892826"/>
          </a:xfrm>
        </p:spPr>
        <p:txBody>
          <a:bodyPr anchor="t" anchorCtr="0">
            <a:noAutofit/>
          </a:bodyPr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F0E9DD3-9603-4EDE-9751-EC99C17FB308}"/>
              </a:ext>
            </a:extLst>
          </p:cNvPr>
          <p:cNvSpPr txBox="1"/>
          <p:nvPr userDrawn="1"/>
        </p:nvSpPr>
        <p:spPr>
          <a:xfrm>
            <a:off x="980767" y="6480481"/>
            <a:ext cx="1128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0" dirty="0">
                <a:solidFill>
                  <a:schemeClr val="bg1"/>
                </a:solidFill>
              </a:rPr>
              <a:t>www.gavle.se</a:t>
            </a:r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0C4C5711-26A5-4FF5-834E-EED383801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39761" y="6297561"/>
            <a:ext cx="101124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F9F5579F-6F6A-4F7E-ACBC-A2A9C5DF5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20632" y="6480480"/>
            <a:ext cx="931606" cy="246222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FEEA727-BB96-401B-8337-CBEDE11850E5}" type="datetimeFigureOut">
              <a:rPr lang="sv-SE" smtClean="0"/>
              <a:pPr/>
              <a:t>2022-02-25</a:t>
            </a:fld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94B1888-859E-40D4-93AC-249712622D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9594" y="5108216"/>
            <a:ext cx="5784343" cy="96888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 Efternamn</a:t>
            </a:r>
          </a:p>
          <a:p>
            <a:pPr lvl="0"/>
            <a:r>
              <a:rPr lang="sv-SE" dirty="0"/>
              <a:t>Titel</a:t>
            </a:r>
          </a:p>
          <a:p>
            <a:pPr lvl="0"/>
            <a:r>
              <a:rPr lang="sv-SE" dirty="0"/>
              <a:t>Enhet/avdelning</a:t>
            </a:r>
          </a:p>
        </p:txBody>
      </p:sp>
    </p:spTree>
    <p:extLst>
      <p:ext uri="{BB962C8B-B14F-4D97-AF65-F5344CB8AC3E}">
        <p14:creationId xmlns:p14="http://schemas.microsoft.com/office/powerpoint/2010/main" val="2187202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B0AC788-C302-4378-9692-E568A77026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298150-6667-4288-AEBF-563F2F76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761" y="2650637"/>
            <a:ext cx="8657304" cy="1754326"/>
          </a:xfrm>
        </p:spPr>
        <p:txBody>
          <a:bodyPr anchor="t" anchorCtr="0">
            <a:spAutoFit/>
          </a:bodyPr>
          <a:lstStyle>
            <a:lvl1pPr>
              <a:defRPr sz="6000">
                <a:solidFill>
                  <a:srgbClr val="F4A3A6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4" name="Bildobjekt 3" descr="Gävle kommuns logotype i färg">
            <a:extLst>
              <a:ext uri="{FF2B5EF4-FFF2-40B4-BE49-F238E27FC236}">
                <a16:creationId xmlns:a16="http://schemas.microsoft.com/office/drawing/2014/main" id="{E5E4D8B2-D84C-4FF2-8834-E751EA5FFA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5282" y="553066"/>
            <a:ext cx="525032" cy="961836"/>
          </a:xfrm>
          <a:prstGeom prst="rect">
            <a:avLst/>
          </a:prstGeom>
        </p:spPr>
      </p:pic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485A7EFE-E3A9-4297-821C-8937E94B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39761" y="6297561"/>
            <a:ext cx="10112477" cy="0"/>
          </a:xfrm>
          <a:prstGeom prst="line">
            <a:avLst/>
          </a:prstGeom>
          <a:ln>
            <a:solidFill>
              <a:srgbClr val="EFE7D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801DB6D5-E293-4338-AE40-DA57F82E697A}"/>
              </a:ext>
            </a:extLst>
          </p:cNvPr>
          <p:cNvSpPr txBox="1"/>
          <p:nvPr userDrawn="1"/>
        </p:nvSpPr>
        <p:spPr>
          <a:xfrm>
            <a:off x="9697064" y="6480481"/>
            <a:ext cx="1453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79432F-B71F-49D0-A18C-0C1E4AC729A6}" type="slidenum">
              <a:rPr lang="sv-SE" sz="1000" smtClean="0">
                <a:solidFill>
                  <a:schemeClr val="bg1"/>
                </a:solidFill>
              </a:rPr>
              <a:pPr algn="r"/>
              <a:t>‹#›</a:t>
            </a:fld>
            <a:endParaRPr lang="sv-SE" sz="1000" dirty="0">
              <a:solidFill>
                <a:schemeClr val="bg1"/>
              </a:solidFill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EE7F249-1BA0-47D0-81C4-F1D81C1980EF}"/>
              </a:ext>
            </a:extLst>
          </p:cNvPr>
          <p:cNvSpPr txBox="1"/>
          <p:nvPr userDrawn="1"/>
        </p:nvSpPr>
        <p:spPr>
          <a:xfrm>
            <a:off x="971522" y="6480481"/>
            <a:ext cx="966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0" dirty="0">
                <a:solidFill>
                  <a:schemeClr val="bg1"/>
                </a:solidFill>
              </a:rPr>
              <a:t>www.gavle.se</a:t>
            </a:r>
          </a:p>
        </p:txBody>
      </p:sp>
    </p:spTree>
    <p:extLst>
      <p:ext uri="{BB962C8B-B14F-4D97-AF65-F5344CB8AC3E}">
        <p14:creationId xmlns:p14="http://schemas.microsoft.com/office/powerpoint/2010/main" val="270445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Dalapal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Gavleån som rinner ut mot havet. Dalapalatset och Alderholmen.&#10;Fullriggaren syns i horisonten.&#10;&#10;En toning mellan två färger täcker bilden.">
            <a:extLst>
              <a:ext uri="{FF2B5EF4-FFF2-40B4-BE49-F238E27FC236}">
                <a16:creationId xmlns:a16="http://schemas.microsoft.com/office/drawing/2014/main" id="{F2C7A795-3FE0-4B17-9036-8DF2252B8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objekt 6" descr="Gävle kommuns logotype">
            <a:extLst>
              <a:ext uri="{FF2B5EF4-FFF2-40B4-BE49-F238E27FC236}">
                <a16:creationId xmlns:a16="http://schemas.microsoft.com/office/drawing/2014/main" id="{DC313111-3D9E-453F-9326-1D4630EA51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25" y="559663"/>
            <a:ext cx="528881" cy="968886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8669B085-0390-4DB0-BE36-F546D67AB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510" y="3904066"/>
            <a:ext cx="10087896" cy="18928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5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F0E9DD3-9603-4EDE-9751-EC99C17FB308}"/>
              </a:ext>
            </a:extLst>
          </p:cNvPr>
          <p:cNvSpPr txBox="1"/>
          <p:nvPr userDrawn="1"/>
        </p:nvSpPr>
        <p:spPr>
          <a:xfrm>
            <a:off x="980767" y="6480481"/>
            <a:ext cx="1128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0" dirty="0">
                <a:solidFill>
                  <a:schemeClr val="bg1"/>
                </a:solidFill>
              </a:rPr>
              <a:t>www.gavle.se</a:t>
            </a:r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0C4C5711-26A5-4FF5-834E-EED383801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39761" y="6297561"/>
            <a:ext cx="101124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F9F5579F-6F6A-4F7E-ACBC-A2A9C5DF5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20632" y="6480480"/>
            <a:ext cx="931606" cy="246222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FEEA727-BB96-401B-8337-CBEDE11850E5}" type="datetimeFigureOut">
              <a:rPr lang="sv-SE" smtClean="0"/>
              <a:pPr/>
              <a:t>2022-02-25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8607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Gävlebo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Gävlebocken som bakgrundsbild.">
            <a:extLst>
              <a:ext uri="{FF2B5EF4-FFF2-40B4-BE49-F238E27FC236}">
                <a16:creationId xmlns:a16="http://schemas.microsoft.com/office/drawing/2014/main" id="{F2C7A795-3FE0-4B17-9036-8DF2252B8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Bildobjekt 5" descr="Gävle kommuns logotype">
            <a:extLst>
              <a:ext uri="{FF2B5EF4-FFF2-40B4-BE49-F238E27FC236}">
                <a16:creationId xmlns:a16="http://schemas.microsoft.com/office/drawing/2014/main" id="{FE77C253-1733-4A74-AD1F-C785B38B58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25" y="559663"/>
            <a:ext cx="528881" cy="968886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21A537E-4306-4A64-BBE0-99F540F80DAA}"/>
              </a:ext>
            </a:extLst>
          </p:cNvPr>
          <p:cNvSpPr txBox="1"/>
          <p:nvPr userDrawn="1"/>
        </p:nvSpPr>
        <p:spPr>
          <a:xfrm>
            <a:off x="980767" y="6480481"/>
            <a:ext cx="1128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0" dirty="0">
                <a:solidFill>
                  <a:schemeClr val="bg1"/>
                </a:solidFill>
              </a:rPr>
              <a:t>www.gavle.se</a:t>
            </a: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18D8989C-8F52-4664-B04A-0FEE422EE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39761" y="6297561"/>
            <a:ext cx="101124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3B0614EE-7111-410A-94AE-3D727918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20632" y="6480480"/>
            <a:ext cx="931606" cy="246222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FEEA727-BB96-401B-8337-CBEDE11850E5}" type="datetimeFigureOut">
              <a:rPr lang="sv-SE" smtClean="0"/>
              <a:pPr/>
              <a:t>2022-02-25</a:t>
            </a:fld>
            <a:endParaRPr lang="sv-SE" dirty="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44111838-50D4-432D-BFA0-0A289ACCA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510" y="3904066"/>
            <a:ext cx="10087896" cy="18928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5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48322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Fullrigga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2C7A795-3FE0-4B17-9036-8DF2252B8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Bildobjekt 5" descr="Gävle kommuns logotype">
            <a:extLst>
              <a:ext uri="{FF2B5EF4-FFF2-40B4-BE49-F238E27FC236}">
                <a16:creationId xmlns:a16="http://schemas.microsoft.com/office/drawing/2014/main" id="{FE77C253-1733-4A74-AD1F-C785B38B58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25" y="559663"/>
            <a:ext cx="528881" cy="968886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21A537E-4306-4A64-BBE0-99F540F80DAA}"/>
              </a:ext>
            </a:extLst>
          </p:cNvPr>
          <p:cNvSpPr txBox="1"/>
          <p:nvPr userDrawn="1"/>
        </p:nvSpPr>
        <p:spPr>
          <a:xfrm>
            <a:off x="980767" y="6480481"/>
            <a:ext cx="1128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0" dirty="0">
                <a:solidFill>
                  <a:schemeClr val="bg1"/>
                </a:solidFill>
              </a:rPr>
              <a:t>www.gavle.se</a:t>
            </a: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18D8989C-8F52-4664-B04A-0FEE422EE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39761" y="6297561"/>
            <a:ext cx="101124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AFF27F79-8263-48CE-9748-48EFAB2D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20632" y="6480480"/>
            <a:ext cx="931606" cy="246222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FEEA727-BB96-401B-8337-CBEDE11850E5}" type="datetimeFigureOut">
              <a:rPr lang="sv-SE" smtClean="0"/>
              <a:pPr/>
              <a:t>2022-02-25</a:t>
            </a:fld>
            <a:endParaRPr lang="sv-SE" dirty="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2DFEF7A1-69EA-4C1D-9938-6C4882500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510" y="3904066"/>
            <a:ext cx="10087896" cy="18928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5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66140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Boulognersko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2C7A795-3FE0-4B17-9036-8DF2252B8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21A537E-4306-4A64-BBE0-99F540F80DAA}"/>
              </a:ext>
            </a:extLst>
          </p:cNvPr>
          <p:cNvSpPr txBox="1"/>
          <p:nvPr userDrawn="1"/>
        </p:nvSpPr>
        <p:spPr>
          <a:xfrm>
            <a:off x="980767" y="6480481"/>
            <a:ext cx="1128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0" dirty="0">
                <a:solidFill>
                  <a:schemeClr val="bg1"/>
                </a:solidFill>
              </a:rPr>
              <a:t>www.gavle.se</a:t>
            </a: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18D8989C-8F52-4664-B04A-0FEE422EE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39761" y="6297561"/>
            <a:ext cx="101124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EB49F476-A0D8-4647-907A-4944DFF2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20632" y="6480480"/>
            <a:ext cx="931606" cy="246222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FEEA727-BB96-401B-8337-CBEDE11850E5}" type="datetimeFigureOut">
              <a:rPr lang="sv-SE" smtClean="0"/>
              <a:pPr/>
              <a:t>2022-02-25</a:t>
            </a:fld>
            <a:endParaRPr lang="sv-SE" dirty="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A8BBBDAC-5871-45F9-A6D5-33BA36244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510" y="3904066"/>
            <a:ext cx="10087896" cy="18928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5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2" name="Bildobjekt 1" descr="Gävle kommuns logotype">
            <a:extLst>
              <a:ext uri="{FF2B5EF4-FFF2-40B4-BE49-F238E27FC236}">
                <a16:creationId xmlns:a16="http://schemas.microsoft.com/office/drawing/2014/main" id="{27988B43-5CE7-4C90-AE30-47F7B2B7CA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25" y="559663"/>
            <a:ext cx="528881" cy="9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43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Milles äng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2C7A795-3FE0-4B17-9036-8DF2252B8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21A537E-4306-4A64-BBE0-99F540F80DAA}"/>
              </a:ext>
            </a:extLst>
          </p:cNvPr>
          <p:cNvSpPr txBox="1"/>
          <p:nvPr userDrawn="1"/>
        </p:nvSpPr>
        <p:spPr>
          <a:xfrm>
            <a:off x="980767" y="6480481"/>
            <a:ext cx="1128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0" dirty="0">
                <a:solidFill>
                  <a:schemeClr val="bg1"/>
                </a:solidFill>
              </a:rPr>
              <a:t>www.gavle.se</a:t>
            </a: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18D8989C-8F52-4664-B04A-0FEE422EE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39761" y="6297561"/>
            <a:ext cx="101124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EB49F476-A0D8-4647-907A-4944DFF2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20632" y="6480480"/>
            <a:ext cx="931606" cy="246222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FEEA727-BB96-401B-8337-CBEDE11850E5}" type="datetimeFigureOut">
              <a:rPr lang="sv-SE" smtClean="0"/>
              <a:pPr/>
              <a:t>2022-02-25</a:t>
            </a:fld>
            <a:endParaRPr lang="sv-SE" dirty="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A8BBBDAC-5871-45F9-A6D5-33BA36244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510" y="3904066"/>
            <a:ext cx="10087896" cy="18928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5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2" name="Bildobjekt 1" descr="Gävle kommuns logotype">
            <a:extLst>
              <a:ext uri="{FF2B5EF4-FFF2-40B4-BE49-F238E27FC236}">
                <a16:creationId xmlns:a16="http://schemas.microsoft.com/office/drawing/2014/main" id="{27988B43-5CE7-4C90-AE30-47F7B2B7CA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25" y="559663"/>
            <a:ext cx="528881" cy="9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76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Vårv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2C7A795-3FE0-4B17-9036-8DF2252B8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21A537E-4306-4A64-BBE0-99F540F80DAA}"/>
              </a:ext>
            </a:extLst>
          </p:cNvPr>
          <p:cNvSpPr txBox="1"/>
          <p:nvPr userDrawn="1"/>
        </p:nvSpPr>
        <p:spPr>
          <a:xfrm>
            <a:off x="980767" y="6480481"/>
            <a:ext cx="1128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0" dirty="0">
                <a:solidFill>
                  <a:schemeClr val="bg1"/>
                </a:solidFill>
              </a:rPr>
              <a:t>www.gavle.se</a:t>
            </a: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18D8989C-8F52-4664-B04A-0FEE422EE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39761" y="6297561"/>
            <a:ext cx="101124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EB49F476-A0D8-4647-907A-4944DFF2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20632" y="6480480"/>
            <a:ext cx="931606" cy="246222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FEEA727-BB96-401B-8337-CBEDE11850E5}" type="datetimeFigureOut">
              <a:rPr lang="sv-SE" smtClean="0"/>
              <a:pPr/>
              <a:t>2022-02-25</a:t>
            </a:fld>
            <a:endParaRPr lang="sv-SE" dirty="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A8BBBDAC-5871-45F9-A6D5-33BA36244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510" y="3904066"/>
            <a:ext cx="10087896" cy="18928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5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2" name="Bildobjekt 1" descr="Gävle kommuns logotype">
            <a:extLst>
              <a:ext uri="{FF2B5EF4-FFF2-40B4-BE49-F238E27FC236}">
                <a16:creationId xmlns:a16="http://schemas.microsoft.com/office/drawing/2014/main" id="{27988B43-5CE7-4C90-AE30-47F7B2B7CA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25" y="559663"/>
            <a:ext cx="528881" cy="9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02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Gamla Gef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2C7A795-3FE0-4B17-9036-8DF2252B8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21A537E-4306-4A64-BBE0-99F540F80DAA}"/>
              </a:ext>
            </a:extLst>
          </p:cNvPr>
          <p:cNvSpPr txBox="1"/>
          <p:nvPr userDrawn="1"/>
        </p:nvSpPr>
        <p:spPr>
          <a:xfrm>
            <a:off x="980767" y="6480481"/>
            <a:ext cx="1128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0" dirty="0">
                <a:solidFill>
                  <a:schemeClr val="bg1"/>
                </a:solidFill>
              </a:rPr>
              <a:t>www.gavle.se</a:t>
            </a: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18D8989C-8F52-4664-B04A-0FEE422EE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39761" y="6297561"/>
            <a:ext cx="101124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EB49F476-A0D8-4647-907A-4944DFF2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20632" y="6480480"/>
            <a:ext cx="931606" cy="246222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FEEA727-BB96-401B-8337-CBEDE11850E5}" type="datetimeFigureOut">
              <a:rPr lang="sv-SE" smtClean="0"/>
              <a:pPr/>
              <a:t>2022-02-25</a:t>
            </a:fld>
            <a:endParaRPr lang="sv-SE" dirty="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A8BBBDAC-5871-45F9-A6D5-33BA36244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510" y="3904066"/>
            <a:ext cx="10087896" cy="18928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5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2" name="Bildobjekt 1" descr="Gävle kommuns logotype">
            <a:extLst>
              <a:ext uri="{FF2B5EF4-FFF2-40B4-BE49-F238E27FC236}">
                <a16:creationId xmlns:a16="http://schemas.microsoft.com/office/drawing/2014/main" id="{27988B43-5CE7-4C90-AE30-47F7B2B7CA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25" y="559663"/>
            <a:ext cx="528881" cy="9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81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75E8D3-79AE-4E16-A1FE-3F454A2DC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4" name="Bildobjekt 3" descr="Gävle kommuns logotype i färg">
            <a:extLst>
              <a:ext uri="{FF2B5EF4-FFF2-40B4-BE49-F238E27FC236}">
                <a16:creationId xmlns:a16="http://schemas.microsoft.com/office/drawing/2014/main" id="{E91F2AB5-1EB7-4078-8598-83FBF6CC8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58" y="553066"/>
            <a:ext cx="528880" cy="961836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0B605CBD-F326-4758-88BE-77B46E0B9B83}"/>
              </a:ext>
            </a:extLst>
          </p:cNvPr>
          <p:cNvSpPr txBox="1"/>
          <p:nvPr userDrawn="1"/>
        </p:nvSpPr>
        <p:spPr>
          <a:xfrm>
            <a:off x="971522" y="6480481"/>
            <a:ext cx="966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0" dirty="0">
                <a:solidFill>
                  <a:schemeClr val="tx1"/>
                </a:solidFill>
              </a:rPr>
              <a:t>www.gavle.se</a:t>
            </a:r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07464D18-5A12-4BA0-BD45-058964B89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39761" y="6297561"/>
            <a:ext cx="101124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13546212-7133-43B7-8E8D-D2748408CD62}"/>
              </a:ext>
            </a:extLst>
          </p:cNvPr>
          <p:cNvSpPr txBox="1"/>
          <p:nvPr userDrawn="1"/>
        </p:nvSpPr>
        <p:spPr>
          <a:xfrm>
            <a:off x="10412361" y="6480480"/>
            <a:ext cx="739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3751C5E-AB97-4561-A5B6-A252F2926762}" type="slidenum">
              <a:rPr lang="sv-SE" sz="1000" smtClean="0"/>
              <a:pPr algn="r"/>
              <a:t>‹#›</a:t>
            </a:fld>
            <a:endParaRPr lang="sv-SE" sz="1000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C1E2AA3-0B29-46DA-BF1E-686383385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760" y="2730499"/>
            <a:ext cx="10112477" cy="34464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200"/>
            </a:lvl7pPr>
            <a:lvl8pPr>
              <a:defRPr sz="1100"/>
            </a:lvl8pPr>
            <a:lvl9pPr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503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Gävle kommuns logotype i färg">
            <a:extLst>
              <a:ext uri="{FF2B5EF4-FFF2-40B4-BE49-F238E27FC236}">
                <a16:creationId xmlns:a16="http://schemas.microsoft.com/office/drawing/2014/main" id="{07240E11-7B95-43F8-8B65-C30B74AE75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58" y="553066"/>
            <a:ext cx="528880" cy="961836"/>
          </a:xfrm>
          <a:prstGeom prst="rect">
            <a:avLst/>
          </a:prstGeom>
        </p:spPr>
      </p:pic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68530364-119C-434E-B5DE-49490B92D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39761" y="6297561"/>
            <a:ext cx="101124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ruta 3">
            <a:extLst>
              <a:ext uri="{FF2B5EF4-FFF2-40B4-BE49-F238E27FC236}">
                <a16:creationId xmlns:a16="http://schemas.microsoft.com/office/drawing/2014/main" id="{3876F5BA-8B1D-41F0-AC34-E350C38F403B}"/>
              </a:ext>
            </a:extLst>
          </p:cNvPr>
          <p:cNvSpPr txBox="1"/>
          <p:nvPr userDrawn="1"/>
        </p:nvSpPr>
        <p:spPr>
          <a:xfrm>
            <a:off x="10427110" y="6480481"/>
            <a:ext cx="725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8517B35-4372-442B-A456-1383415AE6B8}" type="slidenum">
              <a:rPr lang="sv-SE" sz="1000" smtClean="0"/>
              <a:pPr algn="r"/>
              <a:t>‹#›</a:t>
            </a:fld>
            <a:endParaRPr lang="sv-SE" sz="1000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3A1EBEB-FA27-49E1-9D9B-8D9635CD9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760" y="2730499"/>
            <a:ext cx="10112477" cy="34464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E0D7318-83DE-4BFE-A6A1-514826DAF742}"/>
              </a:ext>
            </a:extLst>
          </p:cNvPr>
          <p:cNvSpPr txBox="1"/>
          <p:nvPr userDrawn="1"/>
        </p:nvSpPr>
        <p:spPr>
          <a:xfrm>
            <a:off x="971522" y="6480481"/>
            <a:ext cx="966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0" dirty="0">
                <a:solidFill>
                  <a:schemeClr val="tx1"/>
                </a:solidFill>
              </a:rPr>
              <a:t>www.gavle.se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11A2539-4F8A-4A2B-9DE0-CD568684F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761" y="985620"/>
            <a:ext cx="8657304" cy="113762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9899057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2EF90A01-40F7-4684-9928-9E27E3860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55059"/>
            <a:ext cx="5009536" cy="1673941"/>
          </a:xfrm>
        </p:spPr>
        <p:txBody>
          <a:bodyPr anchor="ctr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8C548CD-F468-4A8A-AA80-81B7AD36F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83161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FC1E1059-1C33-4492-9ED0-DC329669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6318913"/>
            <a:ext cx="50562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ruta 9">
            <a:extLst>
              <a:ext uri="{FF2B5EF4-FFF2-40B4-BE49-F238E27FC236}">
                <a16:creationId xmlns:a16="http://schemas.microsoft.com/office/drawing/2014/main" id="{5CBCF9CB-71ED-4FDD-81CD-EA82A82EA994}"/>
              </a:ext>
            </a:extLst>
          </p:cNvPr>
          <p:cNvSpPr txBox="1"/>
          <p:nvPr userDrawn="1"/>
        </p:nvSpPr>
        <p:spPr>
          <a:xfrm>
            <a:off x="6007545" y="6448567"/>
            <a:ext cx="973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www.gavle.se</a:t>
            </a:r>
          </a:p>
        </p:txBody>
      </p:sp>
      <p:pic>
        <p:nvPicPr>
          <p:cNvPr id="6" name="Bildobjekt 5" descr="Gävle kommuns logotype i färg">
            <a:extLst>
              <a:ext uri="{FF2B5EF4-FFF2-40B4-BE49-F238E27FC236}">
                <a16:creationId xmlns:a16="http://schemas.microsoft.com/office/drawing/2014/main" id="{4BC64338-F9E3-4DE8-9274-68B21BB953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58" y="553066"/>
            <a:ext cx="528880" cy="96183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9AF2C6D-4D36-43AE-B2B1-D12C472931D6}"/>
              </a:ext>
            </a:extLst>
          </p:cNvPr>
          <p:cNvSpPr txBox="1"/>
          <p:nvPr userDrawn="1"/>
        </p:nvSpPr>
        <p:spPr>
          <a:xfrm>
            <a:off x="10412360" y="6448566"/>
            <a:ext cx="739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900353B-254B-4A16-877D-AD42AC234CB8}" type="slidenum">
              <a:rPr lang="sv-SE" sz="1000" smtClean="0"/>
              <a:pPr algn="r"/>
              <a:t>‹#›</a:t>
            </a:fld>
            <a:endParaRPr lang="sv-SE" sz="1000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AB5E070F-90F7-40F7-8D33-69A3BFDC9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3841860"/>
            <a:ext cx="5056238" cy="233510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18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31076759-1041-4DBA-8818-839B6EB1D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55059"/>
            <a:ext cx="5009536" cy="167394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AFFED646-FBC1-40BA-A4BD-54A8AEFE0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6318913"/>
            <a:ext cx="50562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ruta 10">
            <a:extLst>
              <a:ext uri="{FF2B5EF4-FFF2-40B4-BE49-F238E27FC236}">
                <a16:creationId xmlns:a16="http://schemas.microsoft.com/office/drawing/2014/main" id="{EB94DB18-C630-4BEC-A04F-97E9AC9D8E18}"/>
              </a:ext>
            </a:extLst>
          </p:cNvPr>
          <p:cNvSpPr txBox="1"/>
          <p:nvPr userDrawn="1"/>
        </p:nvSpPr>
        <p:spPr>
          <a:xfrm>
            <a:off x="6007545" y="6448567"/>
            <a:ext cx="973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www.gavle.se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52F3DBCA-E111-4C33-9892-1D14859473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83161" cy="3429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C85DF651-81D9-47D0-BE7B-BD30D21184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5383161" cy="3429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8" name="Bildobjekt 7" descr="Gävle kommuns logotype i färg">
            <a:extLst>
              <a:ext uri="{FF2B5EF4-FFF2-40B4-BE49-F238E27FC236}">
                <a16:creationId xmlns:a16="http://schemas.microsoft.com/office/drawing/2014/main" id="{AF6385CE-AC4B-4502-BE35-8FDC47F6A2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58" y="553066"/>
            <a:ext cx="528880" cy="96183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D306791-A812-4FAB-92E4-F3F8F149D5B4}"/>
              </a:ext>
            </a:extLst>
          </p:cNvPr>
          <p:cNvSpPr txBox="1"/>
          <p:nvPr userDrawn="1"/>
        </p:nvSpPr>
        <p:spPr>
          <a:xfrm>
            <a:off x="10419734" y="6448567"/>
            <a:ext cx="732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6885C7B-18A6-469A-89F4-93646D7C7DEA}" type="slidenum">
              <a:rPr lang="sv-SE" sz="1000" smtClean="0"/>
              <a:pPr algn="r"/>
              <a:t>‹#›</a:t>
            </a:fld>
            <a:endParaRPr lang="sv-SE" sz="1000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FA65882D-033A-4C49-BDC8-E6F70E588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3841860"/>
            <a:ext cx="5056238" cy="233510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5841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6C07CB7-E849-4105-B335-B1D76666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443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B0AC788-C302-4378-9692-E568A77026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298150-6667-4288-AEBF-563F2F76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761" y="2650637"/>
            <a:ext cx="8657304" cy="1754326"/>
          </a:xfrm>
        </p:spPr>
        <p:txBody>
          <a:bodyPr anchor="t" anchorCtr="0">
            <a:spAutoFit/>
          </a:bodyPr>
          <a:lstStyle>
            <a:lvl1pPr>
              <a:defRPr sz="60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DB7A68F4-0043-429E-91F4-D22B694E2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39761" y="6297561"/>
            <a:ext cx="10112477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dobjekt 10" descr="Gävle kommuns logotype i färg">
            <a:extLst>
              <a:ext uri="{FF2B5EF4-FFF2-40B4-BE49-F238E27FC236}">
                <a16:creationId xmlns:a16="http://schemas.microsoft.com/office/drawing/2014/main" id="{AADD8C9B-5DE6-4704-BD03-0F154EC283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5282" y="553066"/>
            <a:ext cx="525032" cy="961836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E8573E3-2360-46AE-9E3C-4C325955129F}"/>
              </a:ext>
            </a:extLst>
          </p:cNvPr>
          <p:cNvSpPr txBox="1"/>
          <p:nvPr userDrawn="1"/>
        </p:nvSpPr>
        <p:spPr>
          <a:xfrm>
            <a:off x="9697065" y="6480481"/>
            <a:ext cx="1453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FD0E0E-62F5-49AE-BE2F-95FCF3C55259}" type="slidenum">
              <a:rPr lang="sv-SE" sz="1000" smtClean="0">
                <a:solidFill>
                  <a:schemeClr val="bg1"/>
                </a:solidFill>
              </a:rPr>
              <a:pPr algn="r"/>
              <a:t>‹#›</a:t>
            </a:fld>
            <a:endParaRPr lang="sv-SE" sz="1000" dirty="0">
              <a:solidFill>
                <a:schemeClr val="bg1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FFDBDC3-67A3-4F75-A1E8-827A64877E0F}"/>
              </a:ext>
            </a:extLst>
          </p:cNvPr>
          <p:cNvSpPr txBox="1"/>
          <p:nvPr userDrawn="1"/>
        </p:nvSpPr>
        <p:spPr>
          <a:xfrm>
            <a:off x="971522" y="6480481"/>
            <a:ext cx="966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0" dirty="0">
                <a:solidFill>
                  <a:schemeClr val="bg1"/>
                </a:solidFill>
              </a:rPr>
              <a:t>www.gavle.se</a:t>
            </a:r>
          </a:p>
        </p:txBody>
      </p:sp>
    </p:spTree>
    <p:extLst>
      <p:ext uri="{BB962C8B-B14F-4D97-AF65-F5344CB8AC3E}">
        <p14:creationId xmlns:p14="http://schemas.microsoft.com/office/powerpoint/2010/main" val="199174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skogs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B0AC788-C302-4378-9692-E568A77026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298150-6667-4288-AEBF-563F2F76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761" y="2650637"/>
            <a:ext cx="8657304" cy="1754326"/>
          </a:xfrm>
        </p:spPr>
        <p:txBody>
          <a:bodyPr anchor="t" anchorCtr="0">
            <a:spAutoFit/>
          </a:bodyPr>
          <a:lstStyle>
            <a:lvl1pPr>
              <a:defRPr sz="6000">
                <a:solidFill>
                  <a:srgbClr val="BED68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4" name="Bildobjekt 3" descr="Gävle kommuns logotype i färg">
            <a:extLst>
              <a:ext uri="{FF2B5EF4-FFF2-40B4-BE49-F238E27FC236}">
                <a16:creationId xmlns:a16="http://schemas.microsoft.com/office/drawing/2014/main" id="{E5E4D8B2-D84C-4FF2-8834-E751EA5FFA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5282" y="553066"/>
            <a:ext cx="525032" cy="961836"/>
          </a:xfrm>
          <a:prstGeom prst="rect">
            <a:avLst/>
          </a:prstGeom>
        </p:spPr>
      </p:pic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485A7EFE-E3A9-4297-821C-8937E94B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39761" y="6297561"/>
            <a:ext cx="10112477" cy="0"/>
          </a:xfrm>
          <a:prstGeom prst="line">
            <a:avLst/>
          </a:prstGeom>
          <a:ln>
            <a:solidFill>
              <a:srgbClr val="BED68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801DB6D5-E293-4338-AE40-DA57F82E697A}"/>
              </a:ext>
            </a:extLst>
          </p:cNvPr>
          <p:cNvSpPr txBox="1"/>
          <p:nvPr userDrawn="1"/>
        </p:nvSpPr>
        <p:spPr>
          <a:xfrm>
            <a:off x="9697064" y="6480481"/>
            <a:ext cx="1453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79432F-B71F-49D0-A18C-0C1E4AC729A6}" type="slidenum">
              <a:rPr lang="sv-SE" sz="1000" smtClean="0">
                <a:solidFill>
                  <a:schemeClr val="bg1"/>
                </a:solidFill>
              </a:rPr>
              <a:pPr algn="r"/>
              <a:t>‹#›</a:t>
            </a:fld>
            <a:endParaRPr lang="sv-SE" sz="1000" dirty="0">
              <a:solidFill>
                <a:schemeClr val="bg1"/>
              </a:solidFill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EE7F249-1BA0-47D0-81C4-F1D81C1980EF}"/>
              </a:ext>
            </a:extLst>
          </p:cNvPr>
          <p:cNvSpPr txBox="1"/>
          <p:nvPr userDrawn="1"/>
        </p:nvSpPr>
        <p:spPr>
          <a:xfrm>
            <a:off x="971522" y="6480481"/>
            <a:ext cx="966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0" dirty="0">
                <a:solidFill>
                  <a:schemeClr val="bg1"/>
                </a:solidFill>
              </a:rPr>
              <a:t>www.gavle.se</a:t>
            </a:r>
          </a:p>
        </p:txBody>
      </p:sp>
    </p:spTree>
    <p:extLst>
      <p:ext uri="{BB962C8B-B14F-4D97-AF65-F5344CB8AC3E}">
        <p14:creationId xmlns:p14="http://schemas.microsoft.com/office/powerpoint/2010/main" val="2860013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sandb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B0AC788-C302-4378-9692-E568A77026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298150-6667-4288-AEBF-563F2F76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761" y="2650637"/>
            <a:ext cx="8657304" cy="1754326"/>
          </a:xfrm>
        </p:spPr>
        <p:txBody>
          <a:bodyPr anchor="t" anchorCtr="0">
            <a:spAutoFit/>
          </a:bodyPr>
          <a:lstStyle>
            <a:lvl1pPr>
              <a:defRPr sz="6000">
                <a:solidFill>
                  <a:srgbClr val="EFE7DC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4" name="Bildobjekt 3" descr="Gävle kommuns logotype i färg">
            <a:extLst>
              <a:ext uri="{FF2B5EF4-FFF2-40B4-BE49-F238E27FC236}">
                <a16:creationId xmlns:a16="http://schemas.microsoft.com/office/drawing/2014/main" id="{E5E4D8B2-D84C-4FF2-8834-E751EA5FFA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5282" y="553066"/>
            <a:ext cx="525032" cy="961836"/>
          </a:xfrm>
          <a:prstGeom prst="rect">
            <a:avLst/>
          </a:prstGeom>
        </p:spPr>
      </p:pic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485A7EFE-E3A9-4297-821C-8937E94B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39761" y="6297561"/>
            <a:ext cx="10112477" cy="0"/>
          </a:xfrm>
          <a:prstGeom prst="line">
            <a:avLst/>
          </a:prstGeom>
          <a:ln>
            <a:solidFill>
              <a:srgbClr val="EFE7D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801DB6D5-E293-4338-AE40-DA57F82E697A}"/>
              </a:ext>
            </a:extLst>
          </p:cNvPr>
          <p:cNvSpPr txBox="1"/>
          <p:nvPr userDrawn="1"/>
        </p:nvSpPr>
        <p:spPr>
          <a:xfrm>
            <a:off x="9697064" y="6480481"/>
            <a:ext cx="1453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79432F-B71F-49D0-A18C-0C1E4AC729A6}" type="slidenum">
              <a:rPr lang="sv-SE" sz="1000" smtClean="0">
                <a:solidFill>
                  <a:schemeClr val="bg1"/>
                </a:solidFill>
              </a:rPr>
              <a:pPr algn="r"/>
              <a:t>‹#›</a:t>
            </a:fld>
            <a:endParaRPr lang="sv-SE" sz="1000" dirty="0">
              <a:solidFill>
                <a:schemeClr val="bg1"/>
              </a:solidFill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EE7F249-1BA0-47D0-81C4-F1D81C1980EF}"/>
              </a:ext>
            </a:extLst>
          </p:cNvPr>
          <p:cNvSpPr txBox="1"/>
          <p:nvPr userDrawn="1"/>
        </p:nvSpPr>
        <p:spPr>
          <a:xfrm>
            <a:off x="971522" y="6480481"/>
            <a:ext cx="966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0" dirty="0">
                <a:solidFill>
                  <a:schemeClr val="bg1"/>
                </a:solidFill>
              </a:rPr>
              <a:t>www.gavle.se</a:t>
            </a:r>
          </a:p>
        </p:txBody>
      </p:sp>
    </p:spTree>
    <p:extLst>
      <p:ext uri="{BB962C8B-B14F-4D97-AF65-F5344CB8AC3E}">
        <p14:creationId xmlns:p14="http://schemas.microsoft.com/office/powerpoint/2010/main" val="407643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DFB6169-58E5-4CB0-A740-CD3C1D365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761" y="985620"/>
            <a:ext cx="8657304" cy="1137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0CEFF16-D27E-459E-AA8B-981BA0F9A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760" y="2713702"/>
            <a:ext cx="10087899" cy="3905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</p:spTree>
    <p:extLst>
      <p:ext uri="{BB962C8B-B14F-4D97-AF65-F5344CB8AC3E}">
        <p14:creationId xmlns:p14="http://schemas.microsoft.com/office/powerpoint/2010/main" val="251953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5" r:id="rId2"/>
    <p:sldLayoutId id="2147483650" r:id="rId3"/>
    <p:sldLayoutId id="2147483653" r:id="rId4"/>
    <p:sldLayoutId id="2147483654" r:id="rId5"/>
    <p:sldLayoutId id="2147483658" r:id="rId6"/>
    <p:sldLayoutId id="2147483657" r:id="rId7"/>
    <p:sldLayoutId id="2147483656" r:id="rId8"/>
    <p:sldLayoutId id="2147483668" r:id="rId9"/>
    <p:sldLayoutId id="2147483669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73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4" r:id="rId3"/>
    <p:sldLayoutId id="2147483665" r:id="rId4"/>
    <p:sldLayoutId id="2147483670" r:id="rId5"/>
    <p:sldLayoutId id="2147483671" r:id="rId6"/>
    <p:sldLayoutId id="214748367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vle.se/kommunens-service/kommun-och-politik/samarbeten-projekt-och-sarskilda-satsningar/socialt-hallbarhetsprogram/trygghetsarbete-i-satra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61990D-E802-4E6E-A9FA-4223ABF8C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510" y="1848678"/>
            <a:ext cx="10087896" cy="3005632"/>
          </a:xfrm>
        </p:spPr>
        <p:txBody>
          <a:bodyPr/>
          <a:lstStyle/>
          <a:p>
            <a:r>
              <a:rPr lang="sv-SE" dirty="0"/>
              <a:t>Trygghetsarbete Sätra </a:t>
            </a:r>
            <a:br>
              <a:rPr lang="sv-SE" dirty="0"/>
            </a:br>
            <a:r>
              <a:rPr lang="sv-SE" dirty="0"/>
              <a:t>				&amp; </a:t>
            </a:r>
            <a:br>
              <a:rPr lang="sv-SE" dirty="0"/>
            </a:br>
            <a:r>
              <a:rPr lang="sv-SE" dirty="0"/>
              <a:t>Trygghetsplan Sätra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554D948-076B-4E5B-9391-E4C6498D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E868-C400-48F8-8630-975031042A4C}" type="datetime1">
              <a:rPr lang="sv-SE" smtClean="0"/>
              <a:t>2022-02-25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22A9867-3900-4AAE-9DFE-F14A6CACB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Björn Eriksson</a:t>
            </a:r>
          </a:p>
          <a:p>
            <a:r>
              <a:rPr lang="sv-SE" dirty="0"/>
              <a:t>Johan Larsson </a:t>
            </a:r>
          </a:p>
          <a:p>
            <a:r>
              <a:rPr lang="sv-SE" dirty="0"/>
              <a:t>Babs Lindman</a:t>
            </a:r>
          </a:p>
        </p:txBody>
      </p:sp>
    </p:spTree>
    <p:extLst>
      <p:ext uri="{BB962C8B-B14F-4D97-AF65-F5344CB8AC3E}">
        <p14:creationId xmlns:p14="http://schemas.microsoft.com/office/powerpoint/2010/main" val="918149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5DDFFA1-FF3E-4605-A84C-D83191482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760" y="2385391"/>
            <a:ext cx="10112477" cy="3667539"/>
          </a:xfrm>
        </p:spPr>
        <p:txBody>
          <a:bodyPr/>
          <a:lstStyle/>
          <a:p>
            <a:r>
              <a:rPr lang="sv-SE" dirty="0"/>
              <a:t>Väktare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Fortsätter 2022 &amp; Första Insatsperson-resurs (FIP) vid brand</a:t>
            </a:r>
          </a:p>
          <a:p>
            <a:endParaRPr lang="sv-SE" dirty="0"/>
          </a:p>
          <a:p>
            <a:r>
              <a:rPr lang="sv-SE" dirty="0"/>
              <a:t>Övervakningskameror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En del av pågående studier</a:t>
            </a:r>
          </a:p>
          <a:p>
            <a:endParaRPr lang="sv-SE" dirty="0"/>
          </a:p>
          <a:p>
            <a:r>
              <a:rPr lang="sv-SE" dirty="0"/>
              <a:t>Lägesbilder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Flertal aktörer varannan vecka, veckovis och oftare vid behov.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AE29E6F-2296-432D-8C5D-739A0EA39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Brottsförebyggande arbete</a:t>
            </a:r>
          </a:p>
        </p:txBody>
      </p:sp>
    </p:spTree>
    <p:extLst>
      <p:ext uri="{BB962C8B-B14F-4D97-AF65-F5344CB8AC3E}">
        <p14:creationId xmlns:p14="http://schemas.microsoft.com/office/powerpoint/2010/main" val="1924550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913F3CB-9941-49C8-A8DB-E3B60E1BA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Agera tillsammans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/>
              <a:t>Shanazi</a:t>
            </a:r>
            <a:r>
              <a:rPr lang="sv-SE" dirty="0"/>
              <a:t> hjältar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Huskurage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Projekt för att förebygga könsstympning i Sätra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282E752-0864-481B-B3AF-994989C13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Våldsförebyggande insatser</a:t>
            </a:r>
          </a:p>
        </p:txBody>
      </p:sp>
    </p:spTree>
    <p:extLst>
      <p:ext uri="{BB962C8B-B14F-4D97-AF65-F5344CB8AC3E}">
        <p14:creationId xmlns:p14="http://schemas.microsoft.com/office/powerpoint/2010/main" val="4183075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835EF37-00FD-44DB-BE3D-486F12ED5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Kommunens hemsida</a:t>
            </a:r>
          </a:p>
          <a:p>
            <a:r>
              <a:rPr lang="sv-SE" dirty="0">
                <a:hlinkClick r:id="rId2"/>
              </a:rPr>
              <a:t>https://www.gavle.se/kommunens-service/kommun-och-politik/samarbeten-projekt-och-sarskilda-satsningar/socialt-hallbarhetsprogram/trygghetsarbete-i-satra/</a:t>
            </a:r>
            <a:endParaRPr lang="sv-SE" dirty="0"/>
          </a:p>
          <a:p>
            <a:endParaRPr lang="sv-SE" dirty="0"/>
          </a:p>
          <a:p>
            <a:r>
              <a:rPr lang="sv-SE" dirty="0"/>
              <a:t>Vi tar tacksamt emot förslag!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A1E2048-C6E4-4DB8-AC7E-469D7BFDE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Kommunen informerar aktivt</a:t>
            </a:r>
          </a:p>
        </p:txBody>
      </p:sp>
    </p:spTree>
    <p:extLst>
      <p:ext uri="{BB962C8B-B14F-4D97-AF65-F5344CB8AC3E}">
        <p14:creationId xmlns:p14="http://schemas.microsoft.com/office/powerpoint/2010/main" val="3874781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56354A2-7DF0-4917-9289-4D00481BB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TACK FÖR OSS!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16AD3929-7E57-4994-BD3B-A37E7C363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3710" y="2761964"/>
            <a:ext cx="6134100" cy="3295650"/>
          </a:xfrm>
        </p:spPr>
      </p:pic>
    </p:spTree>
    <p:extLst>
      <p:ext uri="{BB962C8B-B14F-4D97-AF65-F5344CB8AC3E}">
        <p14:creationId xmlns:p14="http://schemas.microsoft.com/office/powerpoint/2010/main" val="4194583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8560681C-10C5-49A6-8CF3-9F807D561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7325" y="2565776"/>
            <a:ext cx="4314825" cy="3390900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89738579-369C-41C4-B2F1-ABC17F9D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800" dirty="0"/>
              <a:t>Södra Sätraängarna Lekplats</a:t>
            </a:r>
          </a:p>
        </p:txBody>
      </p:sp>
    </p:spTree>
    <p:extLst>
      <p:ext uri="{BB962C8B-B14F-4D97-AF65-F5344CB8AC3E}">
        <p14:creationId xmlns:p14="http://schemas.microsoft.com/office/powerpoint/2010/main" val="1407174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C4BAE00-5013-4DA3-B02E-E29E7DED1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9048" y="2531718"/>
            <a:ext cx="3840114" cy="3446463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D0D7007-F2C7-4905-B9DB-8BB36CE3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800" dirty="0"/>
              <a:t>Södra Sätraängarna Hundrastgård</a:t>
            </a:r>
          </a:p>
        </p:txBody>
      </p:sp>
    </p:spTree>
    <p:extLst>
      <p:ext uri="{BB962C8B-B14F-4D97-AF65-F5344CB8AC3E}">
        <p14:creationId xmlns:p14="http://schemas.microsoft.com/office/powerpoint/2010/main" val="184523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39F826-E58A-4695-A3F8-DC8A14FAA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760" y="457201"/>
            <a:ext cx="9088213" cy="1251284"/>
          </a:xfrm>
        </p:spPr>
        <p:txBody>
          <a:bodyPr>
            <a:noAutofit/>
          </a:bodyPr>
          <a:lstStyle/>
          <a:p>
            <a:r>
              <a:rPr lang="sv-SE" sz="2800" dirty="0"/>
              <a:t>Kontrollera belysning &amp; förbättring av belysning &amp; röjning eller gallring av växtlighet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3D542A39-3DE3-4EC8-87E9-4A73DB90E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288" y="1814318"/>
            <a:ext cx="3848501" cy="341993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14EA2CF-3F88-4667-8623-843709F20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340" y="1813312"/>
            <a:ext cx="3504197" cy="342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9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C77AF6-9420-4FC4-BF95-4BB1BF48C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761" y="556592"/>
            <a:ext cx="8657304" cy="1063486"/>
          </a:xfrm>
        </p:spPr>
        <p:txBody>
          <a:bodyPr>
            <a:normAutofit/>
          </a:bodyPr>
          <a:lstStyle/>
          <a:p>
            <a:r>
              <a:rPr lang="sv-SE" sz="2800" dirty="0"/>
              <a:t>Kontrollera belysning &amp; förbättring av belysning &amp; röjning eller gallring av växtlighet 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3E0BB30E-00EE-4ECE-8C6B-9AF37BAF7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6455" y="1779105"/>
            <a:ext cx="5076793" cy="411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5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02BB22-93E7-4C60-962F-AA4A84FE0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761" y="526774"/>
            <a:ext cx="8657304" cy="1292087"/>
          </a:xfrm>
        </p:spPr>
        <p:txBody>
          <a:bodyPr>
            <a:noAutofit/>
          </a:bodyPr>
          <a:lstStyle/>
          <a:p>
            <a:r>
              <a:rPr lang="sv-SE" sz="2800" dirty="0"/>
              <a:t>Genomlysning av trafiksituationer</a:t>
            </a:r>
            <a:br>
              <a:rPr lang="sv-SE" sz="2800" dirty="0"/>
            </a:br>
            <a:r>
              <a:rPr lang="sv-SE" sz="2800" dirty="0"/>
              <a:t>			&amp;</a:t>
            </a:r>
            <a:br>
              <a:rPr lang="sv-SE" sz="2800" dirty="0"/>
            </a:br>
            <a:r>
              <a:rPr lang="sv-SE" sz="2800" dirty="0"/>
              <a:t>Fastighetsägares ansvar i Sätra centrum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79BB91-5895-469C-A208-E533A98A3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760" y="2365514"/>
            <a:ext cx="5649275" cy="38166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v-SE" dirty="0"/>
              <a:t>Genomlysning av trafiksituationen </a:t>
            </a:r>
          </a:p>
          <a:p>
            <a:r>
              <a:rPr lang="sv-SE" dirty="0"/>
              <a:t>Cykelväg som ansluter till Åkersbergsvägen/Vinbärsvägen; dålig och sprucken asfalt; </a:t>
            </a:r>
            <a:r>
              <a:rPr lang="sv-SE" i="1" dirty="0"/>
              <a:t>åtgärdad</a:t>
            </a:r>
          </a:p>
          <a:p>
            <a:r>
              <a:rPr lang="sv-SE" dirty="0"/>
              <a:t>Avrinning från cykelväg vid övergångstället kring rondellen Norrbågen/Sätrahöjden; </a:t>
            </a:r>
            <a:r>
              <a:rPr lang="sv-SE" i="1" dirty="0"/>
              <a:t>åtgärdad</a:t>
            </a:r>
          </a:p>
          <a:p>
            <a:r>
              <a:rPr lang="sv-SE" dirty="0"/>
              <a:t>Gång- och cykelvägnätet vid Rullstensvägen och familjecentralen; </a:t>
            </a:r>
            <a:r>
              <a:rPr lang="sv-SE" i="1" dirty="0"/>
              <a:t>pågående</a:t>
            </a:r>
          </a:p>
          <a:p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396C324-BC3F-4B81-BBE7-9005C25F2C9B}"/>
              </a:ext>
            </a:extLst>
          </p:cNvPr>
          <p:cNvSpPr/>
          <p:nvPr/>
        </p:nvSpPr>
        <p:spPr>
          <a:xfrm>
            <a:off x="7066722" y="2365514"/>
            <a:ext cx="3945833" cy="38166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2400" dirty="0"/>
              <a:t>Fastighetsägares ansvar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Kommunen sköter drift av Rullstensvägen och belysning ska vara </a:t>
            </a:r>
            <a:r>
              <a:rPr lang="sv-SE" sz="2400" i="1" dirty="0"/>
              <a:t>åtgärdad</a:t>
            </a:r>
            <a:r>
              <a:rPr lang="sv-SE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err="1"/>
              <a:t>Rapatacs</a:t>
            </a:r>
            <a:r>
              <a:rPr lang="sv-SE" sz="2400" dirty="0"/>
              <a:t> område; </a:t>
            </a:r>
            <a:r>
              <a:rPr lang="sv-SE" sz="2400" i="1" dirty="0"/>
              <a:t>pågående</a:t>
            </a:r>
            <a:r>
              <a:rPr lang="sv-SE" sz="2400" dirty="0"/>
              <a:t>; kvarstående frågor.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233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BEE799-324F-4212-82DD-EE8502061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17443"/>
            <a:ext cx="3872948" cy="1769166"/>
          </a:xfrm>
        </p:spPr>
        <p:txBody>
          <a:bodyPr anchor="ctr">
            <a:normAutofit/>
          </a:bodyPr>
          <a:lstStyle/>
          <a:p>
            <a:r>
              <a:rPr lang="sv-SE" sz="2800" dirty="0"/>
              <a:t>Belysning i stadsdelen ersätts med LED-armaturer</a:t>
            </a:r>
          </a:p>
        </p:txBody>
      </p:sp>
      <p:pic>
        <p:nvPicPr>
          <p:cNvPr id="4" name="Platshållare för innehåll 3" descr="En bild som visar karta&#10;&#10;Automatiskt genererad beskrivning">
            <a:extLst>
              <a:ext uri="{FF2B5EF4-FFF2-40B4-BE49-F238E27FC236}">
                <a16:creationId xmlns:a16="http://schemas.microsoft.com/office/drawing/2014/main" id="{6F44854B-5145-4937-9E09-99D0247C2F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tretch/>
        </p:blipFill>
        <p:spPr>
          <a:xfrm>
            <a:off x="0" y="262436"/>
            <a:ext cx="5383161" cy="6333128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74D1741-D170-4426-B546-A3B6A9F5E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2554357"/>
            <a:ext cx="5056238" cy="36226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All belysning längs cykelbanorna i Sätra är bytt till LED-belysning med vitt ljus. Se bild.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Även bytt belysning på Majvägen, Skårängsvägen och </a:t>
            </a:r>
            <a:r>
              <a:rPr lang="sv-SE" dirty="0" err="1"/>
              <a:t>Svalvägen</a:t>
            </a:r>
            <a:r>
              <a:rPr lang="sv-SE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Under 2022 kommer det bytas armaturer för 1 mkr på fler bostadsgator i Sätra.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4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C5B8B77-ABDC-4623-8A44-A847D8DA0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760" y="1997765"/>
            <a:ext cx="10112477" cy="4179197"/>
          </a:xfrm>
        </p:spPr>
        <p:txBody>
          <a:bodyPr/>
          <a:lstStyle/>
          <a:p>
            <a:r>
              <a:rPr lang="sv-SE" dirty="0"/>
              <a:t>Tunnelbelysning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belysning är bytt i alla tunnlar. </a:t>
            </a:r>
          </a:p>
          <a:p>
            <a:r>
              <a:rPr lang="sv-SE" dirty="0"/>
              <a:t>Vattentornet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åtgärdat.</a:t>
            </a:r>
          </a:p>
          <a:p>
            <a:r>
              <a:rPr lang="sv-SE" dirty="0"/>
              <a:t>Önskemål på ett stadsdelsnätverksmöte om belysning och grillplats vid pulkabacken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utförd. </a:t>
            </a:r>
          </a:p>
          <a:p>
            <a:r>
              <a:rPr lang="sv-SE" dirty="0"/>
              <a:t>Övriga områden: Sätra centrum, övergångsställen och lekparker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pågående</a:t>
            </a:r>
            <a:r>
              <a:rPr lang="en-US" dirty="0"/>
              <a:t>.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93ADECB3-0482-47F5-9E36-8701FE64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761" y="681039"/>
            <a:ext cx="8657304" cy="988736"/>
          </a:xfrm>
        </p:spPr>
        <p:txBody>
          <a:bodyPr>
            <a:normAutofit/>
          </a:bodyPr>
          <a:lstStyle/>
          <a:p>
            <a:r>
              <a:rPr lang="en-US" sz="2800" dirty="0" err="1"/>
              <a:t>Belysning</a:t>
            </a:r>
            <a:r>
              <a:rPr lang="en-US" sz="2800" dirty="0"/>
              <a:t> </a:t>
            </a:r>
            <a:r>
              <a:rPr lang="en-US" sz="2800" dirty="0" err="1"/>
              <a:t>på</a:t>
            </a:r>
            <a:r>
              <a:rPr lang="en-US" sz="2800" dirty="0"/>
              <a:t> </a:t>
            </a:r>
            <a:r>
              <a:rPr lang="en-US" sz="2800" dirty="0" err="1"/>
              <a:t>prioriterade</a:t>
            </a:r>
            <a:r>
              <a:rPr lang="en-US" sz="2800" dirty="0"/>
              <a:t> </a:t>
            </a:r>
            <a:r>
              <a:rPr lang="en-US" sz="2800" dirty="0" err="1"/>
              <a:t>platser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639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4DF0A812-75F9-4897-BBE5-FB5D37630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Under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Lekplats och hundrastgård på Södra Sätraängarna.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dirty="0"/>
              <a:t>Fortsatt arbete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Lekplatser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Parkbänkar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E414C44-D234-4B26-84BF-F5ED40742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Skapa mötesplatser</a:t>
            </a:r>
          </a:p>
        </p:txBody>
      </p:sp>
    </p:spTree>
    <p:extLst>
      <p:ext uri="{BB962C8B-B14F-4D97-AF65-F5344CB8AC3E}">
        <p14:creationId xmlns:p14="http://schemas.microsoft.com/office/powerpoint/2010/main" val="2451302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AF3240-A578-4047-A6DE-439A39C1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761" y="541422"/>
            <a:ext cx="8657304" cy="866273"/>
          </a:xfrm>
        </p:spPr>
        <p:txBody>
          <a:bodyPr>
            <a:normAutofit/>
          </a:bodyPr>
          <a:lstStyle/>
          <a:p>
            <a:pPr algn="ctr"/>
            <a:r>
              <a:rPr lang="sv-SE" sz="2800" dirty="0"/>
              <a:t>Detaljplan för Sätra Centrum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3BBFA37-F49F-450A-B10A-56F47C384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621" y="1608579"/>
            <a:ext cx="6162707" cy="4311927"/>
          </a:xfrm>
        </p:spPr>
      </p:pic>
    </p:spTree>
    <p:extLst>
      <p:ext uri="{BB962C8B-B14F-4D97-AF65-F5344CB8AC3E}">
        <p14:creationId xmlns:p14="http://schemas.microsoft.com/office/powerpoint/2010/main" val="502163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FDCAAC7E-7ED7-4FAD-9C9D-2DC92116B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760" y="2464905"/>
            <a:ext cx="10112477" cy="3756992"/>
          </a:xfrm>
        </p:spPr>
        <p:txBody>
          <a:bodyPr/>
          <a:lstStyle/>
          <a:p>
            <a:r>
              <a:rPr lang="sv-SE" dirty="0"/>
              <a:t>Skolor, förskolor och fritidsgården – trygghetsskapande åtgärder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Skola fri från våld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dirty="0"/>
              <a:t>Drogförebyggande åtgärder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Stöd och utbildning via BIG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dirty="0"/>
              <a:t>Föräldrastöd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Familjecentral &amp; Föräldraskapsutbildningen Trygghetscirkeln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40A0EC3-105A-4738-B24F-D2BA35C5C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Trygghetsarbete</a:t>
            </a:r>
          </a:p>
        </p:txBody>
      </p:sp>
    </p:spTree>
    <p:extLst>
      <p:ext uri="{BB962C8B-B14F-4D97-AF65-F5344CB8AC3E}">
        <p14:creationId xmlns:p14="http://schemas.microsoft.com/office/powerpoint/2010/main" val="797755119"/>
      </p:ext>
    </p:extLst>
  </p:cSld>
  <p:clrMapOvr>
    <a:masterClrMapping/>
  </p:clrMapOvr>
</p:sld>
</file>

<file path=ppt/theme/theme1.xml><?xml version="1.0" encoding="utf-8"?>
<a:theme xmlns:a="http://schemas.openxmlformats.org/drawingml/2006/main" name="Gävle kommun">
  <a:themeElements>
    <a:clrScheme name="Gävle kommun färgpalet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379"/>
      </a:accent1>
      <a:accent2>
        <a:srgbClr val="EFD200"/>
      </a:accent2>
      <a:accent3>
        <a:srgbClr val="9D3A3F"/>
      </a:accent3>
      <a:accent4>
        <a:srgbClr val="004C58"/>
      </a:accent4>
      <a:accent5>
        <a:srgbClr val="3C2953"/>
      </a:accent5>
      <a:accent6>
        <a:srgbClr val="766249"/>
      </a:accent6>
      <a:hlink>
        <a:srgbClr val="0563C1"/>
      </a:hlink>
      <a:folHlink>
        <a:srgbClr val="954F72"/>
      </a:folHlink>
    </a:clrScheme>
    <a:fontScheme name="Gävle komm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ävle kommun_PowerPoint_MALL" id="{A92DC48B-EDB7-40DA-A001-C3A7FB032A0E}" vid="{3B16B5C7-7B2C-4740-B4A3-566512EACDAC}"/>
    </a:ext>
  </a:extLst>
</a:theme>
</file>

<file path=ppt/theme/theme2.xml><?xml version="1.0" encoding="utf-8"?>
<a:theme xmlns:a="http://schemas.openxmlformats.org/drawingml/2006/main" name="Bildbakgrun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ävle komm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ävle kommun_PowerPoint_MALL" id="{A92DC48B-EDB7-40DA-A001-C3A7FB032A0E}" vid="{2ECC9E78-B13D-4510-B056-963795C4582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FE04F7ED138947829522270AF24260" ma:contentTypeVersion="4" ma:contentTypeDescription="Skapa ett nytt dokument." ma:contentTypeScope="" ma:versionID="5e619158e5f23b793ee6e4de4e4897e5">
  <xsd:schema xmlns:xsd="http://www.w3.org/2001/XMLSchema" xmlns:xs="http://www.w3.org/2001/XMLSchema" xmlns:p="http://schemas.microsoft.com/office/2006/metadata/properties" xmlns:ns2="eb375263-a9a1-4c78-8853-956e8740d9cc" xmlns:ns3="d5f284e2-779b-45ed-937f-ef671cc72868" targetNamespace="http://schemas.microsoft.com/office/2006/metadata/properties" ma:root="true" ma:fieldsID="5d0a765ec1bc7652ded1e62d2595b4d5" ns2:_="" ns3:_="">
    <xsd:import namespace="eb375263-a9a1-4c78-8853-956e8740d9cc"/>
    <xsd:import namespace="d5f284e2-779b-45ed-937f-ef671cc728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75263-a9a1-4c78-8853-956e8740d9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284e2-779b-45ed-937f-ef671cc728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6F259D-B886-4EC5-AAE2-CD3CDD9F6922}">
  <ds:schemaRefs>
    <ds:schemaRef ds:uri="eb375263-a9a1-4c78-8853-956e8740d9cc"/>
    <ds:schemaRef ds:uri="http://purl.org/dc/dcmitype/"/>
    <ds:schemaRef ds:uri="http://schemas.microsoft.com/office/2006/documentManagement/types"/>
    <ds:schemaRef ds:uri="http://schemas.microsoft.com/office/infopath/2007/PartnerControls"/>
    <ds:schemaRef ds:uri="d5f284e2-779b-45ed-937f-ef671cc72868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F38B49B-1C50-486C-B460-4ACA604224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B78A54-8120-4675-99E1-3179003769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75263-a9a1-4c78-8853-956e8740d9cc"/>
    <ds:schemaRef ds:uri="d5f284e2-779b-45ed-937f-ef671cc728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Gävle kommun_PowerPoint_MALL</Template>
  <TotalTime>161</TotalTime>
  <Words>329</Words>
  <Application>Microsoft Office PowerPoint</Application>
  <PresentationFormat>Bredbild</PresentationFormat>
  <Paragraphs>71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Arial</vt:lpstr>
      <vt:lpstr>Calibri</vt:lpstr>
      <vt:lpstr>Gävle kommun</vt:lpstr>
      <vt:lpstr>Bildbakgrunder</vt:lpstr>
      <vt:lpstr>Trygghetsarbete Sätra      &amp;  Trygghetsplan Sätra</vt:lpstr>
      <vt:lpstr>Kontrollera belysning &amp; förbättring av belysning &amp; röjning eller gallring av växtlighet</vt:lpstr>
      <vt:lpstr>Kontrollera belysning &amp; förbättring av belysning &amp; röjning eller gallring av växtlighet </vt:lpstr>
      <vt:lpstr>Genomlysning av trafiksituationer    &amp; Fastighetsägares ansvar i Sätra centrum</vt:lpstr>
      <vt:lpstr>Belysning i stadsdelen ersätts med LED-armaturer</vt:lpstr>
      <vt:lpstr>Belysning på prioriterade platser</vt:lpstr>
      <vt:lpstr>Skapa mötesplatser</vt:lpstr>
      <vt:lpstr>Detaljplan för Sätra Centrum</vt:lpstr>
      <vt:lpstr>Trygghetsarbete</vt:lpstr>
      <vt:lpstr>Brottsförebyggande arbete</vt:lpstr>
      <vt:lpstr>Våldsförebyggande insatser</vt:lpstr>
      <vt:lpstr>Kommunen informerar aktivt</vt:lpstr>
      <vt:lpstr>TACK FÖR OSS!</vt:lpstr>
      <vt:lpstr>Södra Sätraängarna Lekplats</vt:lpstr>
      <vt:lpstr>Södra Sätraängarna Hundrastgård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Trygghetsarbete Sätra  &amp;  Trygghetsplan Sätra</dc:title>
  <dc:creator>Lindman, Babs</dc:creator>
  <cp:lastModifiedBy>Hans-Erik Hansson</cp:lastModifiedBy>
  <cp:revision>15</cp:revision>
  <cp:lastPrinted>2022-02-23T13:43:46Z</cp:lastPrinted>
  <dcterms:created xsi:type="dcterms:W3CDTF">2022-02-21T14:29:00Z</dcterms:created>
  <dcterms:modified xsi:type="dcterms:W3CDTF">2022-02-25T14:40:38Z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0x0101006FFE04F7ED138947829522270AF24260</vt:lpwstr>
  </property>
</Properties>
</file>