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292" r:id="rId2"/>
    <p:sldId id="263" r:id="rId3"/>
    <p:sldId id="288" r:id="rId4"/>
    <p:sldId id="291" r:id="rId5"/>
    <p:sldId id="289" r:id="rId6"/>
    <p:sldId id="299" r:id="rId7"/>
    <p:sldId id="300" r:id="rId8"/>
    <p:sldId id="301" r:id="rId9"/>
    <p:sldId id="303" r:id="rId10"/>
    <p:sldId id="282" r:id="rId11"/>
    <p:sldId id="305" r:id="rId12"/>
    <p:sldId id="310" r:id="rId13"/>
    <p:sldId id="307" r:id="rId14"/>
    <p:sldId id="298" r:id="rId15"/>
    <p:sldId id="306" r:id="rId16"/>
    <p:sldId id="296" r:id="rId17"/>
    <p:sldId id="304" r:id="rId18"/>
    <p:sldId id="285" r:id="rId19"/>
    <p:sldId id="286" r:id="rId20"/>
    <p:sldId id="308" r:id="rId21"/>
    <p:sldId id="287" r:id="rId22"/>
    <p:sldId id="309" r:id="rId23"/>
    <p:sldId id="279" r:id="rId24"/>
    <p:sldId id="261" r:id="rId25"/>
    <p:sldId id="262" r:id="rId26"/>
  </p:sldIdLst>
  <p:sldSz cx="9144000" cy="6858000" type="screen4x3"/>
  <p:notesSz cx="6797675" cy="9926638"/>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8" autoAdjust="0"/>
    <p:restoredTop sz="60357" autoAdjust="0"/>
  </p:normalViewPr>
  <p:slideViewPr>
    <p:cSldViewPr>
      <p:cViewPr varScale="1">
        <p:scale>
          <a:sx n="44" d="100"/>
          <a:sy n="44" d="100"/>
        </p:scale>
        <p:origin x="-876" y="-96"/>
      </p:cViewPr>
      <p:guideLst>
        <p:guide orient="horz" pos="2160"/>
        <p:guide pos="2880"/>
      </p:guideLst>
    </p:cSldViewPr>
  </p:slideViewPr>
  <p:outlineViewPr>
    <p:cViewPr>
      <p:scale>
        <a:sx n="33" d="100"/>
        <a:sy n="33" d="100"/>
      </p:scale>
      <p:origin x="0" y="751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576C760-CC8A-47B8-8EBD-E046876649F7}" type="datetimeFigureOut">
              <a:rPr lang="sv-SE"/>
              <a:pPr>
                <a:defRPr/>
              </a:pPr>
              <a:t>2011-06-10</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2A67D73-20B3-4AB8-8C67-F1BA0DC65BC3}" type="slidenum">
              <a:rPr lang="sv-SE"/>
              <a:pPr>
                <a:defRPr/>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874A262-64ED-49BB-8970-0009F1B5D008}" type="datetimeFigureOut">
              <a:rPr lang="sv-SE"/>
              <a:pPr>
                <a:defRPr/>
              </a:pPr>
              <a:t>2011-06-10</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F741B11-6F9C-4AA0-A7E0-B7B47101BC29}"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ebyggelseregistret.raa.s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stadsmuseum.stockholm.s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tshållare för bildobjekt 1"/>
          <p:cNvSpPr>
            <a:spLocks noGrp="1" noRot="1" noChangeAspect="1"/>
          </p:cNvSpPr>
          <p:nvPr>
            <p:ph type="sldImg"/>
          </p:nvPr>
        </p:nvSpPr>
        <p:spPr bwMode="auto">
          <a:noFill/>
          <a:ln>
            <a:solidFill>
              <a:srgbClr val="000000"/>
            </a:solidFill>
            <a:miter lim="800000"/>
            <a:headEnd/>
            <a:tailEnd/>
          </a:ln>
        </p:spPr>
      </p:sp>
      <p:sp>
        <p:nvSpPr>
          <p:cNvPr id="1638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Bild 1. Hässelby Gård 2011-03-25</a:t>
            </a:r>
            <a:endParaRPr lang="sv-SE" smtClean="0"/>
          </a:p>
          <a:p>
            <a:pPr>
              <a:spcBef>
                <a:spcPct val="0"/>
              </a:spcBef>
            </a:pPr>
            <a:endParaRPr lang="sv-SE" smtClean="0"/>
          </a:p>
        </p:txBody>
      </p:sp>
      <p:sp>
        <p:nvSpPr>
          <p:cNvPr id="1638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A1015A-6AB9-444B-85A8-F15D47B1C8A7}" type="slidenum">
              <a:rPr lang="sv-SE"/>
              <a:pPr fontAlgn="base">
                <a:spcBef>
                  <a:spcPct val="0"/>
                </a:spcBef>
                <a:spcAft>
                  <a:spcPct val="0"/>
                </a:spcAft>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tshållare för bildobjekt 1"/>
          <p:cNvSpPr>
            <a:spLocks noGrp="1" noRot="1" noChangeAspect="1"/>
          </p:cNvSpPr>
          <p:nvPr>
            <p:ph type="sldImg"/>
          </p:nvPr>
        </p:nvSpPr>
        <p:spPr bwMode="auto">
          <a:noFill/>
          <a:ln>
            <a:solidFill>
              <a:srgbClr val="000000"/>
            </a:solidFill>
            <a:miter lim="800000"/>
            <a:headEnd/>
            <a:tailEnd/>
          </a:ln>
        </p:spPr>
      </p:sp>
      <p:sp>
        <p:nvSpPr>
          <p:cNvPr id="34818"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b="1" smtClean="0"/>
              <a:t>Bild 10. Klassificeringsklasser: </a:t>
            </a:r>
            <a:r>
              <a:rPr lang="sv-SE" smtClean="0"/>
              <a:t>(Se bild) Det är bara byggnader inom inventerade och klassificerade områden som skrafferas. Är området ej inventerat så är byggnaderna ej upptagna på klassificeringskartan. </a:t>
            </a:r>
          </a:p>
          <a:p>
            <a:pPr>
              <a:spcBef>
                <a:spcPct val="0"/>
              </a:spcBef>
            </a:pPr>
            <a:endParaRPr lang="sv-SE" smtClean="0"/>
          </a:p>
        </p:txBody>
      </p:sp>
      <p:sp>
        <p:nvSpPr>
          <p:cNvPr id="3481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6025D2-165C-492E-A856-5528D1439E5C}" type="slidenum">
              <a:rPr lang="sv-SE"/>
              <a:pPr fontAlgn="base">
                <a:spcBef>
                  <a:spcPct val="0"/>
                </a:spcBef>
                <a:spcAft>
                  <a:spcPct val="0"/>
                </a:spcAft>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tshållare för bildobjekt 1"/>
          <p:cNvSpPr>
            <a:spLocks noGrp="1" noRot="1" noChangeAspect="1"/>
          </p:cNvSpPr>
          <p:nvPr>
            <p:ph type="sldImg"/>
          </p:nvPr>
        </p:nvSpPr>
        <p:spPr bwMode="auto">
          <a:noFill/>
          <a:ln>
            <a:solidFill>
              <a:srgbClr val="000000"/>
            </a:solidFill>
            <a:miter lim="800000"/>
            <a:headEnd/>
            <a:tailEnd/>
          </a:ln>
        </p:spPr>
      </p:sp>
      <p:sp>
        <p:nvSpPr>
          <p:cNvPr id="3686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b="1" smtClean="0"/>
              <a:t>Bild 11-12. Stadsmuseets klassificeringskarta:</a:t>
            </a:r>
            <a:r>
              <a:rPr lang="sv-SE" smtClean="0"/>
              <a:t> I kartan kan man se vad bebyggelsen har för klassificering. Markerade byggnader skall vara klickbara med direktlänk till dokumentationen i Bebyggelseregistret.</a:t>
            </a:r>
          </a:p>
          <a:p>
            <a:pPr>
              <a:spcBef>
                <a:spcPct val="0"/>
              </a:spcBef>
            </a:pPr>
            <a:endParaRPr lang="sv-SE" smtClean="0"/>
          </a:p>
        </p:txBody>
      </p:sp>
      <p:sp>
        <p:nvSpPr>
          <p:cNvPr id="3686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7BA22A-5BEE-4DBD-9D2D-12028C4ACAED}" type="slidenum">
              <a:rPr lang="sv-SE"/>
              <a:pPr fontAlgn="base">
                <a:spcBef>
                  <a:spcPct val="0"/>
                </a:spcBef>
                <a:spcAft>
                  <a:spcPct val="0"/>
                </a:spcAft>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endParaRPr lang="sv-S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tshållare för bildobjekt 1"/>
          <p:cNvSpPr>
            <a:spLocks noGrp="1" noRot="1" noChangeAspect="1"/>
          </p:cNvSpPr>
          <p:nvPr>
            <p:ph type="sldImg"/>
          </p:nvPr>
        </p:nvSpPr>
        <p:spPr bwMode="auto">
          <a:noFill/>
          <a:ln>
            <a:solidFill>
              <a:srgbClr val="000000"/>
            </a:solidFill>
            <a:miter lim="800000"/>
            <a:headEnd/>
            <a:tailEnd/>
          </a:ln>
        </p:spPr>
      </p:sp>
      <p:sp>
        <p:nvSpPr>
          <p:cNvPr id="39938"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b="1" smtClean="0"/>
              <a:t>Bild 13. Lagtext:</a:t>
            </a:r>
            <a:r>
              <a:rPr lang="sv-SE" smtClean="0"/>
              <a:t> PBL 8 kap, 13:e, 14:e och 17:e §§ (se bild)</a:t>
            </a:r>
          </a:p>
          <a:p>
            <a:pPr>
              <a:spcBef>
                <a:spcPct val="0"/>
              </a:spcBef>
            </a:pPr>
            <a:r>
              <a:rPr lang="sv-SE" smtClean="0"/>
              <a:t> </a:t>
            </a:r>
          </a:p>
          <a:p>
            <a:pPr>
              <a:spcBef>
                <a:spcPct val="0"/>
              </a:spcBef>
            </a:pPr>
            <a:r>
              <a:rPr lang="sv-SE" smtClean="0"/>
              <a:t>Utöver Stadsmuseets klassificering finns en rad andra instrument som pekar ut och definierar kulturhistoriska värden. Dessa är: </a:t>
            </a:r>
          </a:p>
          <a:p>
            <a:pPr>
              <a:spcBef>
                <a:spcPct val="0"/>
              </a:spcBef>
            </a:pPr>
            <a:endParaRPr lang="sv-SE" smtClean="0"/>
          </a:p>
        </p:txBody>
      </p:sp>
      <p:sp>
        <p:nvSpPr>
          <p:cNvPr id="3993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F03F12-4658-41AE-9367-24C33D7C6EA3}" type="slidenum">
              <a:rPr lang="sv-SE"/>
              <a:pPr fontAlgn="base">
                <a:spcBef>
                  <a:spcPct val="0"/>
                </a:spcBef>
                <a:spcAft>
                  <a:spcPct val="0"/>
                </a:spcAft>
              </a:pPr>
              <a:t>13</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tshållare för bildobjekt 1"/>
          <p:cNvSpPr>
            <a:spLocks noGrp="1" noRot="1" noChangeAspect="1"/>
          </p:cNvSpPr>
          <p:nvPr>
            <p:ph type="sldImg"/>
          </p:nvPr>
        </p:nvSpPr>
        <p:spPr bwMode="auto">
          <a:noFill/>
          <a:ln>
            <a:solidFill>
              <a:srgbClr val="000000"/>
            </a:solidFill>
            <a:miter lim="800000"/>
            <a:headEnd/>
            <a:tailEnd/>
          </a:ln>
        </p:spPr>
      </p:sp>
      <p:sp>
        <p:nvSpPr>
          <p:cNvPr id="4198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b="1" smtClean="0"/>
              <a:t>Bild 14. Skyddsbestämmelser i detaljplan:</a:t>
            </a:r>
            <a:r>
              <a:rPr lang="sv-SE" smtClean="0"/>
              <a:t> </a:t>
            </a:r>
            <a:r>
              <a:rPr lang="en-US" smtClean="0"/>
              <a:t>Om byggnaden ligger inom detaljplanelagt område kan speciella bestämmelser föras in i den detaljplan som gäller för fastigheten. Bestämmelserna kan t ex reglera att byggnadens användning ska anpassas till kulturvärdet (Q). Byggnaden kan även omfattas av skyddsbestämmelser (q) eller varsamhetsbestämmelser (k) som anger vad i byggnaden som ska bevaras och hur underhåll och förändringar får utföras. Utanför detaljplanelagt område kan kulturmiljövärden ibland regleras i särskilda områdesbestämmelser. </a:t>
            </a:r>
            <a:endParaRPr lang="sv-SE" smtClean="0"/>
          </a:p>
          <a:p>
            <a:pPr>
              <a:spcBef>
                <a:spcPct val="0"/>
              </a:spcBef>
            </a:pPr>
            <a:r>
              <a:rPr lang="sv-SE" smtClean="0"/>
              <a:t>Exempel på skyddsbestämmelser (q): Byggnaden får inte rivas. Byggnaden får inte till sin exteriör förändras. Befintlig konstruktion får inte förvanskas. Äldre planlösning får inte ändras. Äldre fast inredning ska bevaras. Underhåll skall göras med traditionella metoder och material så att det kulturhistoriska värdet inte minskar.</a:t>
            </a:r>
          </a:p>
          <a:p>
            <a:pPr>
              <a:spcBef>
                <a:spcPct val="0"/>
              </a:spcBef>
            </a:pPr>
            <a:endParaRPr lang="sv-SE" smtClean="0"/>
          </a:p>
        </p:txBody>
      </p:sp>
      <p:sp>
        <p:nvSpPr>
          <p:cNvPr id="4198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98465E-18F3-4766-B1EC-7C92A32E7988}" type="slidenum">
              <a:rPr lang="sv-SE"/>
              <a:pPr fontAlgn="base">
                <a:spcBef>
                  <a:spcPct val="0"/>
                </a:spcBef>
                <a:spcAft>
                  <a:spcPct val="0"/>
                </a:spcAft>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tshållare för bildobjekt 1"/>
          <p:cNvSpPr>
            <a:spLocks noGrp="1" noRot="1" noChangeAspect="1"/>
          </p:cNvSpPr>
          <p:nvPr>
            <p:ph type="sldImg"/>
          </p:nvPr>
        </p:nvSpPr>
        <p:spPr bwMode="auto">
          <a:noFill/>
          <a:ln>
            <a:solidFill>
              <a:srgbClr val="000000"/>
            </a:solidFill>
            <a:miter lim="800000"/>
            <a:headEnd/>
            <a:tailEnd/>
          </a:ln>
        </p:spPr>
      </p:sp>
      <p:sp>
        <p:nvSpPr>
          <p:cNvPr id="44034"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b="1" smtClean="0"/>
              <a:t>Bild 15. Kulturhistoriskt värdefulla miljöer:</a:t>
            </a:r>
            <a:r>
              <a:rPr lang="sv-SE" smtClean="0"/>
              <a:t> I Stockholms översiktsplan finns även särskilt kulturhistoriskt värdefulla områden utpekade. Områdets kulturhistoriska värden får inte förvanskas. (PBL 8 kap 13 §)</a:t>
            </a:r>
          </a:p>
          <a:p>
            <a:pPr>
              <a:spcBef>
                <a:spcPct val="0"/>
              </a:spcBef>
            </a:pPr>
            <a:endParaRPr lang="sv-SE" smtClean="0"/>
          </a:p>
        </p:txBody>
      </p:sp>
      <p:sp>
        <p:nvSpPr>
          <p:cNvPr id="44035"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FB463B-5BCC-4961-955F-1882AB20CC9C}" type="slidenum">
              <a:rPr lang="sv-SE"/>
              <a:pPr fontAlgn="base">
                <a:spcBef>
                  <a:spcPct val="0"/>
                </a:spcBef>
                <a:spcAft>
                  <a:spcPct val="0"/>
                </a:spcAft>
              </a:pPr>
              <a:t>15</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tshållare för bildobjekt 1"/>
          <p:cNvSpPr>
            <a:spLocks noGrp="1" noRot="1" noChangeAspect="1"/>
          </p:cNvSpPr>
          <p:nvPr>
            <p:ph type="sldImg"/>
          </p:nvPr>
        </p:nvSpPr>
        <p:spPr bwMode="auto">
          <a:noFill/>
          <a:ln>
            <a:solidFill>
              <a:srgbClr val="000000"/>
            </a:solidFill>
            <a:miter lim="800000"/>
            <a:headEnd/>
            <a:tailEnd/>
          </a:ln>
        </p:spPr>
      </p:sp>
      <p:sp>
        <p:nvSpPr>
          <p:cNvPr id="46082"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b="1" smtClean="0"/>
              <a:t>Bild 16. Områden av riksintresse för kulturmiljövården:</a:t>
            </a:r>
            <a:r>
              <a:rPr lang="sv-SE" smtClean="0"/>
              <a:t> Områden vars kulturhistoriska värden anses vara så höga att deras bevarande är av nationell betydelse. Utses av Riksantikvarieämbetet. Områdena ska skyddas mot påtaglig skada av de värden som är av riksintresse. Kommunerna ska i sina översiktsplaner ange hur riksintressena ska tillgodoses.</a:t>
            </a:r>
          </a:p>
          <a:p>
            <a:pPr>
              <a:spcBef>
                <a:spcPct val="0"/>
              </a:spcBef>
            </a:pPr>
            <a:endParaRPr lang="sv-SE" smtClean="0"/>
          </a:p>
        </p:txBody>
      </p:sp>
      <p:sp>
        <p:nvSpPr>
          <p:cNvPr id="46083"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9D403A-ECAB-4F4D-836C-155A52E3C6B0}" type="slidenum">
              <a:rPr lang="sv-SE"/>
              <a:pPr fontAlgn="base">
                <a:spcBef>
                  <a:spcPct val="0"/>
                </a:spcBef>
                <a:spcAft>
                  <a:spcPct val="0"/>
                </a:spcAft>
              </a:pPr>
              <a:t>16</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tshållare för bildobjekt 1"/>
          <p:cNvSpPr>
            <a:spLocks noGrp="1" noRot="1" noChangeAspect="1"/>
          </p:cNvSpPr>
          <p:nvPr>
            <p:ph type="sldImg"/>
          </p:nvPr>
        </p:nvSpPr>
        <p:spPr bwMode="auto">
          <a:noFill/>
          <a:ln>
            <a:solidFill>
              <a:srgbClr val="000000"/>
            </a:solidFill>
            <a:miter lim="800000"/>
            <a:headEnd/>
            <a:tailEnd/>
          </a:ln>
        </p:spPr>
      </p:sp>
      <p:sp>
        <p:nvSpPr>
          <p:cNvPr id="3" name="Platshållare för anteckningar 2"/>
          <p:cNvSpPr>
            <a:spLocks noGrp="1"/>
          </p:cNvSpPr>
          <p:nvPr>
            <p:ph type="body" idx="1"/>
          </p:nvPr>
        </p:nvSpPr>
        <p:spPr/>
        <p:txBody>
          <a:bodyPr>
            <a:normAutofit fontScale="92500"/>
          </a:bodyPr>
          <a:lstStyle/>
          <a:p>
            <a:pPr fontAlgn="auto">
              <a:spcBef>
                <a:spcPts val="0"/>
              </a:spcBef>
              <a:spcAft>
                <a:spcPts val="0"/>
              </a:spcAft>
              <a:defRPr/>
            </a:pPr>
            <a:r>
              <a:rPr lang="sv-SE" b="1" dirty="0" smtClean="0"/>
              <a:t>Bild 17. Byggnadsminne:</a:t>
            </a:r>
            <a:r>
              <a:rPr lang="sv-SE" dirty="0" smtClean="0"/>
              <a:t> </a:t>
            </a:r>
            <a:r>
              <a:rPr lang="en-US" dirty="0" err="1" smtClean="0"/>
              <a:t>Byggnader</a:t>
            </a:r>
            <a:r>
              <a:rPr lang="en-US" dirty="0" smtClean="0"/>
              <a:t>, parker, </a:t>
            </a:r>
            <a:r>
              <a:rPr lang="en-US" dirty="0" err="1" smtClean="0"/>
              <a:t>trädgårdar</a:t>
            </a:r>
            <a:r>
              <a:rPr lang="en-US" dirty="0" smtClean="0"/>
              <a:t> </a:t>
            </a:r>
            <a:r>
              <a:rPr lang="en-US" dirty="0" err="1" smtClean="0"/>
              <a:t>och</a:t>
            </a:r>
            <a:r>
              <a:rPr lang="en-US" dirty="0" smtClean="0"/>
              <a:t> </a:t>
            </a:r>
            <a:r>
              <a:rPr lang="en-US" dirty="0" err="1" smtClean="0"/>
              <a:t>andra</a:t>
            </a:r>
            <a:r>
              <a:rPr lang="en-US" dirty="0" smtClean="0"/>
              <a:t> </a:t>
            </a:r>
            <a:r>
              <a:rPr lang="en-US" dirty="0" err="1" smtClean="0"/>
              <a:t>anläggningar</a:t>
            </a:r>
            <a:r>
              <a:rPr lang="en-US" dirty="0" smtClean="0"/>
              <a:t> </a:t>
            </a:r>
            <a:r>
              <a:rPr lang="en-US" dirty="0" err="1" smtClean="0"/>
              <a:t>som</a:t>
            </a:r>
            <a:r>
              <a:rPr lang="en-US" dirty="0" smtClean="0"/>
              <a:t> </a:t>
            </a:r>
            <a:r>
              <a:rPr lang="en-US" dirty="0" err="1" smtClean="0"/>
              <a:t>anses</a:t>
            </a:r>
            <a:r>
              <a:rPr lang="en-US" dirty="0" smtClean="0"/>
              <a:t> </a:t>
            </a:r>
            <a:r>
              <a:rPr lang="en-US" dirty="0" err="1" smtClean="0"/>
              <a:t>vara</a:t>
            </a:r>
            <a:r>
              <a:rPr lang="en-US" dirty="0" smtClean="0"/>
              <a:t> </a:t>
            </a:r>
            <a:r>
              <a:rPr lang="en-US" dirty="0" err="1" smtClean="0"/>
              <a:t>synnerligen</a:t>
            </a:r>
            <a:r>
              <a:rPr lang="en-US" dirty="0" smtClean="0"/>
              <a:t> </a:t>
            </a:r>
            <a:r>
              <a:rPr lang="en-US" dirty="0" err="1" smtClean="0"/>
              <a:t>märkliga</a:t>
            </a:r>
            <a:r>
              <a:rPr lang="en-US" dirty="0" smtClean="0"/>
              <a:t> </a:t>
            </a:r>
            <a:r>
              <a:rPr lang="en-US" dirty="0" err="1" smtClean="0"/>
              <a:t>genom</a:t>
            </a:r>
            <a:r>
              <a:rPr lang="en-US" dirty="0" smtClean="0"/>
              <a:t> </a:t>
            </a:r>
            <a:r>
              <a:rPr lang="en-US" dirty="0" err="1" smtClean="0"/>
              <a:t>sitt</a:t>
            </a:r>
            <a:r>
              <a:rPr lang="en-US" dirty="0" smtClean="0"/>
              <a:t> </a:t>
            </a:r>
            <a:r>
              <a:rPr lang="en-US" dirty="0" err="1" smtClean="0"/>
              <a:t>kulturhistoriska</a:t>
            </a:r>
            <a:r>
              <a:rPr lang="en-US" dirty="0" smtClean="0"/>
              <a:t> </a:t>
            </a:r>
            <a:r>
              <a:rPr lang="en-US" dirty="0" err="1" smtClean="0"/>
              <a:t>värde</a:t>
            </a:r>
            <a:r>
              <a:rPr lang="en-US" dirty="0" smtClean="0"/>
              <a:t>, </a:t>
            </a:r>
            <a:r>
              <a:rPr lang="en-US" dirty="0" err="1" smtClean="0"/>
              <a:t>får</a:t>
            </a:r>
            <a:r>
              <a:rPr lang="en-US" dirty="0" smtClean="0"/>
              <a:t> </a:t>
            </a:r>
            <a:r>
              <a:rPr lang="en-US" dirty="0" err="1" smtClean="0"/>
              <a:t>förklaras</a:t>
            </a:r>
            <a:r>
              <a:rPr lang="en-US" dirty="0" smtClean="0"/>
              <a:t> </a:t>
            </a:r>
            <a:r>
              <a:rPr lang="en-US" dirty="0" err="1" smtClean="0"/>
              <a:t>för</a:t>
            </a:r>
            <a:r>
              <a:rPr lang="en-US" dirty="0" smtClean="0"/>
              <a:t> </a:t>
            </a:r>
            <a:r>
              <a:rPr lang="en-US" dirty="0" err="1" smtClean="0"/>
              <a:t>byggnadsminne</a:t>
            </a:r>
            <a:r>
              <a:rPr lang="en-US" dirty="0" smtClean="0"/>
              <a:t> </a:t>
            </a:r>
            <a:r>
              <a:rPr lang="en-US" dirty="0" err="1" smtClean="0"/>
              <a:t>av</a:t>
            </a:r>
            <a:r>
              <a:rPr lang="en-US" dirty="0" smtClean="0"/>
              <a:t> </a:t>
            </a:r>
            <a:r>
              <a:rPr lang="en-US" dirty="0" err="1" smtClean="0"/>
              <a:t>Länsstyrelsen</a:t>
            </a:r>
            <a:r>
              <a:rPr lang="en-US" dirty="0" smtClean="0"/>
              <a:t>. </a:t>
            </a:r>
            <a:r>
              <a:rPr lang="en-US" dirty="0" err="1" smtClean="0"/>
              <a:t>Byggnadsminnen</a:t>
            </a:r>
            <a:r>
              <a:rPr lang="en-US" dirty="0" smtClean="0"/>
              <a:t> </a:t>
            </a:r>
            <a:r>
              <a:rPr lang="en-US" dirty="0" err="1" smtClean="0"/>
              <a:t>är</a:t>
            </a:r>
            <a:r>
              <a:rPr lang="en-US" dirty="0" smtClean="0"/>
              <a:t> </a:t>
            </a:r>
            <a:r>
              <a:rPr lang="en-US" dirty="0" err="1" smtClean="0"/>
              <a:t>skyddade</a:t>
            </a:r>
            <a:r>
              <a:rPr lang="en-US" dirty="0" smtClean="0"/>
              <a:t> </a:t>
            </a:r>
            <a:r>
              <a:rPr lang="en-US" dirty="0" err="1" smtClean="0"/>
              <a:t>genom</a:t>
            </a:r>
            <a:r>
              <a:rPr lang="en-US" dirty="0" smtClean="0"/>
              <a:t> 3 </a:t>
            </a:r>
            <a:r>
              <a:rPr lang="en-US" dirty="0" err="1" smtClean="0"/>
              <a:t>kap</a:t>
            </a:r>
            <a:r>
              <a:rPr lang="en-US" dirty="0" smtClean="0"/>
              <a:t> </a:t>
            </a:r>
            <a:r>
              <a:rPr lang="en-US" dirty="0" err="1" smtClean="0"/>
              <a:t>i</a:t>
            </a:r>
            <a:r>
              <a:rPr lang="en-US" dirty="0" smtClean="0"/>
              <a:t> </a:t>
            </a:r>
            <a:r>
              <a:rPr lang="en-US" dirty="0" err="1" smtClean="0"/>
              <a:t>lagen</a:t>
            </a:r>
            <a:r>
              <a:rPr lang="en-US" dirty="0" smtClean="0"/>
              <a:t> (1988:950) </a:t>
            </a:r>
            <a:r>
              <a:rPr lang="en-US" dirty="0" err="1" smtClean="0"/>
              <a:t>om</a:t>
            </a:r>
            <a:r>
              <a:rPr lang="en-US" dirty="0" smtClean="0"/>
              <a:t> </a:t>
            </a:r>
            <a:r>
              <a:rPr lang="en-US" dirty="0" err="1" smtClean="0"/>
              <a:t>kulturminnen</a:t>
            </a:r>
            <a:r>
              <a:rPr lang="en-US" dirty="0" smtClean="0"/>
              <a:t>.</a:t>
            </a:r>
            <a:endParaRPr lang="sv-SE" dirty="0" smtClean="0"/>
          </a:p>
          <a:p>
            <a:pPr fontAlgn="auto">
              <a:spcBef>
                <a:spcPts val="0"/>
              </a:spcBef>
              <a:spcAft>
                <a:spcPts val="0"/>
              </a:spcAft>
              <a:defRPr/>
            </a:pPr>
            <a:r>
              <a:rPr lang="en-US" dirty="0" smtClean="0"/>
              <a:t> </a:t>
            </a:r>
            <a:endParaRPr lang="sv-SE" dirty="0" smtClean="0"/>
          </a:p>
          <a:p>
            <a:pPr fontAlgn="auto">
              <a:spcBef>
                <a:spcPts val="0"/>
              </a:spcBef>
              <a:spcAft>
                <a:spcPts val="0"/>
              </a:spcAft>
              <a:defRPr/>
            </a:pPr>
            <a:r>
              <a:rPr lang="en-US" dirty="0" err="1" smtClean="0"/>
              <a:t>Alla</a:t>
            </a:r>
            <a:r>
              <a:rPr lang="en-US" dirty="0" smtClean="0"/>
              <a:t> de </a:t>
            </a:r>
            <a:r>
              <a:rPr lang="en-US" dirty="0" err="1" smtClean="0"/>
              <a:t>fastigheter</a:t>
            </a:r>
            <a:r>
              <a:rPr lang="en-US" dirty="0" smtClean="0"/>
              <a:t> </a:t>
            </a:r>
            <a:r>
              <a:rPr lang="en-US" dirty="0" err="1" smtClean="0"/>
              <a:t>som</a:t>
            </a:r>
            <a:r>
              <a:rPr lang="en-US" dirty="0" smtClean="0"/>
              <a:t> </a:t>
            </a:r>
            <a:r>
              <a:rPr lang="en-US" dirty="0" err="1" smtClean="0"/>
              <a:t>är</a:t>
            </a:r>
            <a:r>
              <a:rPr lang="en-US" dirty="0" smtClean="0"/>
              <a:t> </a:t>
            </a:r>
            <a:r>
              <a:rPr lang="en-US" dirty="0" err="1" smtClean="0"/>
              <a:t>markerade</a:t>
            </a:r>
            <a:r>
              <a:rPr lang="en-US" dirty="0" smtClean="0"/>
              <a:t> med </a:t>
            </a:r>
            <a:r>
              <a:rPr lang="en-US" dirty="0" err="1" smtClean="0"/>
              <a:t>blått</a:t>
            </a:r>
            <a:r>
              <a:rPr lang="en-US" dirty="0" smtClean="0"/>
              <a:t> </a:t>
            </a:r>
            <a:r>
              <a:rPr lang="en-US" dirty="0" err="1" smtClean="0"/>
              <a:t>på</a:t>
            </a:r>
            <a:r>
              <a:rPr lang="en-US" dirty="0" smtClean="0"/>
              <a:t> </a:t>
            </a:r>
            <a:r>
              <a:rPr lang="en-US" dirty="0" err="1" smtClean="0"/>
              <a:t>Stadsmuseets</a:t>
            </a:r>
            <a:r>
              <a:rPr lang="en-US" dirty="0" smtClean="0"/>
              <a:t> </a:t>
            </a:r>
            <a:r>
              <a:rPr lang="en-US" dirty="0" err="1" smtClean="0"/>
              <a:t>klassificeringskarta</a:t>
            </a:r>
            <a:r>
              <a:rPr lang="en-US" dirty="0" smtClean="0"/>
              <a:t> </a:t>
            </a:r>
            <a:r>
              <a:rPr lang="en-US" dirty="0" err="1" smtClean="0"/>
              <a:t>är</a:t>
            </a:r>
            <a:r>
              <a:rPr lang="en-US" dirty="0" smtClean="0"/>
              <a:t> </a:t>
            </a:r>
            <a:r>
              <a:rPr lang="en-US" dirty="0" err="1" smtClean="0"/>
              <a:t>inte</a:t>
            </a:r>
            <a:r>
              <a:rPr lang="en-US" dirty="0" smtClean="0"/>
              <a:t> </a:t>
            </a:r>
            <a:r>
              <a:rPr lang="en-US" dirty="0" err="1" smtClean="0"/>
              <a:t>byggnadsminnen</a:t>
            </a:r>
            <a:r>
              <a:rPr lang="en-US" dirty="0" smtClean="0"/>
              <a:t>, men de </a:t>
            </a:r>
            <a:r>
              <a:rPr lang="en-US" dirty="0" err="1" smtClean="0"/>
              <a:t>har</a:t>
            </a:r>
            <a:r>
              <a:rPr lang="en-US" dirty="0" smtClean="0"/>
              <a:t> </a:t>
            </a:r>
            <a:r>
              <a:rPr lang="en-US" dirty="0" err="1" smtClean="0"/>
              <a:t>ett</a:t>
            </a:r>
            <a:r>
              <a:rPr lang="en-US" dirty="0" smtClean="0"/>
              <a:t> </a:t>
            </a:r>
            <a:r>
              <a:rPr lang="en-US" dirty="0" err="1" smtClean="0"/>
              <a:t>så</a:t>
            </a:r>
            <a:r>
              <a:rPr lang="en-US" dirty="0" smtClean="0"/>
              <a:t> </a:t>
            </a:r>
            <a:r>
              <a:rPr lang="en-US" dirty="0" err="1" smtClean="0"/>
              <a:t>högt</a:t>
            </a:r>
            <a:r>
              <a:rPr lang="en-US" dirty="0" smtClean="0"/>
              <a:t> </a:t>
            </a:r>
            <a:r>
              <a:rPr lang="en-US" dirty="0" err="1" smtClean="0"/>
              <a:t>kulturhistoriskt</a:t>
            </a:r>
            <a:r>
              <a:rPr lang="en-US" dirty="0" smtClean="0"/>
              <a:t> </a:t>
            </a:r>
            <a:r>
              <a:rPr lang="en-US" dirty="0" err="1" smtClean="0"/>
              <a:t>värde</a:t>
            </a:r>
            <a:r>
              <a:rPr lang="en-US" dirty="0" smtClean="0"/>
              <a:t> </a:t>
            </a:r>
            <a:r>
              <a:rPr lang="en-US" dirty="0" err="1" smtClean="0"/>
              <a:t>att</a:t>
            </a:r>
            <a:r>
              <a:rPr lang="en-US" dirty="0" smtClean="0"/>
              <a:t> de </a:t>
            </a:r>
            <a:r>
              <a:rPr lang="en-US" dirty="0" err="1" smtClean="0"/>
              <a:t>skulle</a:t>
            </a:r>
            <a:r>
              <a:rPr lang="en-US" dirty="0" smtClean="0"/>
              <a:t> </a:t>
            </a:r>
            <a:r>
              <a:rPr lang="en-US" dirty="0" err="1" smtClean="0"/>
              <a:t>kunna</a:t>
            </a:r>
            <a:r>
              <a:rPr lang="en-US" dirty="0" smtClean="0"/>
              <a:t> </a:t>
            </a:r>
            <a:r>
              <a:rPr lang="en-US" dirty="0" err="1" smtClean="0"/>
              <a:t>bli</a:t>
            </a:r>
            <a:r>
              <a:rPr lang="en-US" dirty="0" smtClean="0"/>
              <a:t> det.</a:t>
            </a:r>
            <a:endParaRPr lang="sv-SE" dirty="0" smtClean="0"/>
          </a:p>
          <a:p>
            <a:pPr fontAlgn="auto">
              <a:spcBef>
                <a:spcPts val="0"/>
              </a:spcBef>
              <a:spcAft>
                <a:spcPts val="0"/>
              </a:spcAft>
              <a:defRPr/>
            </a:pPr>
            <a:r>
              <a:rPr lang="en-US" dirty="0" smtClean="0"/>
              <a:t> </a:t>
            </a:r>
            <a:endParaRPr lang="sv-SE" dirty="0" smtClean="0"/>
          </a:p>
          <a:p>
            <a:pPr fontAlgn="auto">
              <a:spcBef>
                <a:spcPts val="0"/>
              </a:spcBef>
              <a:spcAft>
                <a:spcPts val="0"/>
              </a:spcAft>
              <a:defRPr/>
            </a:pPr>
            <a:r>
              <a:rPr lang="sv-SE" dirty="0" smtClean="0"/>
              <a:t>När en byggnad eller en anläggning byggnadsminnesförklaras upprättar Länsstyrelsen skyddsföreskrifter som anger hur byggnaden ska vårdas och underhållas. </a:t>
            </a:r>
          </a:p>
          <a:p>
            <a:pPr fontAlgn="auto">
              <a:spcBef>
                <a:spcPts val="0"/>
              </a:spcBef>
              <a:spcAft>
                <a:spcPts val="0"/>
              </a:spcAft>
              <a:defRPr/>
            </a:pPr>
            <a:r>
              <a:rPr lang="sv-SE" dirty="0" smtClean="0"/>
              <a:t> </a:t>
            </a:r>
          </a:p>
          <a:p>
            <a:pPr fontAlgn="auto">
              <a:spcBef>
                <a:spcPts val="0"/>
              </a:spcBef>
              <a:spcAft>
                <a:spcPts val="0"/>
              </a:spcAft>
              <a:defRPr/>
            </a:pPr>
            <a:r>
              <a:rPr lang="sv-SE" dirty="0" smtClean="0"/>
              <a:t>De flesta kyrkorna är skyddade enligt lag.</a:t>
            </a:r>
          </a:p>
          <a:p>
            <a:pPr fontAlgn="auto">
              <a:spcBef>
                <a:spcPts val="0"/>
              </a:spcBef>
              <a:spcAft>
                <a:spcPts val="0"/>
              </a:spcAft>
              <a:defRPr/>
            </a:pPr>
            <a:endParaRPr lang="sv-SE" dirty="0"/>
          </a:p>
        </p:txBody>
      </p:sp>
      <p:sp>
        <p:nvSpPr>
          <p:cNvPr id="48131"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DF3570-D6FA-49C9-AC83-23002FB8A5C8}" type="slidenum">
              <a:rPr lang="sv-SE"/>
              <a:pPr fontAlgn="base">
                <a:spcBef>
                  <a:spcPct val="0"/>
                </a:spcBef>
                <a:spcAft>
                  <a:spcPct val="0"/>
                </a:spcAft>
              </a:pPr>
              <a:t>17</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Platshållare för bildobjekt 1"/>
          <p:cNvSpPr>
            <a:spLocks noGrp="1" noRot="1" noChangeAspect="1"/>
          </p:cNvSpPr>
          <p:nvPr>
            <p:ph type="sldImg"/>
          </p:nvPr>
        </p:nvSpPr>
        <p:spPr bwMode="auto">
          <a:noFill/>
          <a:ln>
            <a:solidFill>
              <a:srgbClr val="000000"/>
            </a:solidFill>
            <a:miter lim="800000"/>
            <a:headEnd/>
            <a:tailEnd/>
          </a:ln>
        </p:spPr>
      </p:sp>
      <p:sp>
        <p:nvSpPr>
          <p:cNvPr id="50178"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b="1" smtClean="0"/>
              <a:t>Bild 18. Klassificering av radhusen:</a:t>
            </a:r>
            <a:r>
              <a:rPr lang="sv-SE" smtClean="0"/>
              <a:t> </a:t>
            </a:r>
            <a:r>
              <a:rPr lang="en-US" smtClean="0"/>
              <a:t>Ur denna text kan man utläsa att det finns många värden: autenticitetsvärde (ursprunglig, bäst bevarade), arkitektoniskt värde (välgestaltade, goda), socialhistoriskt (Småstugebyrån), samhällshistoriskt (Småstugebyrån), representativitet (tidstypiska, stora radhusproduktion). Beslutet är fastställt 2005-02-12.</a:t>
            </a:r>
            <a:endParaRPr lang="sv-SE" smtClean="0"/>
          </a:p>
          <a:p>
            <a:pPr>
              <a:spcBef>
                <a:spcPct val="0"/>
              </a:spcBef>
            </a:pPr>
            <a:r>
              <a:rPr lang="en-US" smtClean="0"/>
              <a:t> </a:t>
            </a:r>
            <a:endParaRPr lang="sv-SE" smtClean="0"/>
          </a:p>
          <a:p>
            <a:pPr>
              <a:spcBef>
                <a:spcPct val="0"/>
              </a:spcBef>
            </a:pPr>
            <a:r>
              <a:rPr lang="en-US" smtClean="0"/>
              <a:t>Många undrar varför de ej informerats. </a:t>
            </a:r>
            <a:endParaRPr lang="sv-SE" smtClean="0"/>
          </a:p>
          <a:p>
            <a:pPr>
              <a:spcBef>
                <a:spcPct val="0"/>
              </a:spcBef>
            </a:pPr>
            <a:r>
              <a:rPr lang="en-US" smtClean="0"/>
              <a:t> </a:t>
            </a:r>
            <a:endParaRPr lang="sv-SE" smtClean="0"/>
          </a:p>
          <a:p>
            <a:pPr>
              <a:spcBef>
                <a:spcPct val="0"/>
              </a:spcBef>
            </a:pPr>
            <a:r>
              <a:rPr lang="sv-SE" b="1" smtClean="0"/>
              <a:t>Varför har jag som fastighetsägare inte informerats om detta tidigare?</a:t>
            </a:r>
            <a:r>
              <a:rPr lang="sv-SE" smtClean="0"/>
              <a:t/>
            </a:r>
            <a:br>
              <a:rPr lang="sv-SE" smtClean="0"/>
            </a:br>
            <a:r>
              <a:rPr lang="sv-SE" smtClean="0"/>
              <a:t>I Stadsmuseets uppdrag har det inte ingått att meddela fastighetsägaren om klassificeringen. Det informationsbrev som ägare till grön- och blåklassificerade fastigheter har fått, går utanför vårt uppdrag. Brevet syftar till att uppmärksamma er som fastighetsägare om att ni förvaltar kulturhistoriskt värdefull bebyggelse. </a:t>
            </a:r>
          </a:p>
          <a:p>
            <a:pPr>
              <a:spcBef>
                <a:spcPct val="0"/>
              </a:spcBef>
            </a:pPr>
            <a:r>
              <a:rPr lang="en-US" smtClean="0"/>
              <a:t> </a:t>
            </a:r>
            <a:endParaRPr lang="sv-SE" smtClean="0"/>
          </a:p>
          <a:p>
            <a:pPr>
              <a:spcBef>
                <a:spcPct val="0"/>
              </a:spcBef>
            </a:pPr>
            <a:r>
              <a:rPr lang="en-US" smtClean="0"/>
              <a:t>Projektet fick stor uppmärksamhet i media.</a:t>
            </a:r>
            <a:endParaRPr lang="sv-SE" smtClean="0"/>
          </a:p>
          <a:p>
            <a:pPr>
              <a:spcBef>
                <a:spcPct val="0"/>
              </a:spcBef>
            </a:pPr>
            <a:r>
              <a:rPr lang="en-US" smtClean="0"/>
              <a:t> </a:t>
            </a:r>
            <a:endParaRPr lang="sv-SE" smtClean="0"/>
          </a:p>
          <a:p>
            <a:pPr>
              <a:spcBef>
                <a:spcPct val="0"/>
              </a:spcBef>
            </a:pPr>
            <a:r>
              <a:rPr lang="en-US" smtClean="0"/>
              <a:t>Under inventeringsarbetet annonserades projektet på stadsdelens anslagstavlor.</a:t>
            </a:r>
            <a:endParaRPr lang="sv-SE" smtClean="0"/>
          </a:p>
          <a:p>
            <a:pPr>
              <a:spcBef>
                <a:spcPct val="0"/>
              </a:spcBef>
            </a:pPr>
            <a:r>
              <a:rPr lang="en-US" smtClean="0"/>
              <a:t> </a:t>
            </a:r>
            <a:endParaRPr lang="sv-SE" smtClean="0"/>
          </a:p>
          <a:p>
            <a:pPr>
              <a:spcBef>
                <a:spcPct val="0"/>
              </a:spcBef>
            </a:pPr>
            <a:r>
              <a:rPr lang="en-US" smtClean="0"/>
              <a:t>Många av de fastigheter som blivit klassificerade inom Ytterstadsprojektet ingick redan tidigare i en kulturhistoriskt värdefull miljö utpekad i den översiktsplan för Stockholm som antogs 1999. För dessa fastigheter innebär klassificeringen ofta ingen förändring i Stadsmuseets bedömning vid en bygglovsremiss från Stadsbyggnadskontoret.</a:t>
            </a:r>
            <a:endParaRPr lang="sv-SE" smtClean="0"/>
          </a:p>
          <a:p>
            <a:pPr>
              <a:spcBef>
                <a:spcPct val="0"/>
              </a:spcBef>
            </a:pPr>
            <a:endParaRPr lang="sv-SE" smtClean="0"/>
          </a:p>
        </p:txBody>
      </p:sp>
      <p:sp>
        <p:nvSpPr>
          <p:cNvPr id="5017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50D499-8304-4D01-81F5-C344090CB5AB}" type="slidenum">
              <a:rPr lang="sv-SE"/>
              <a:pPr fontAlgn="base">
                <a:spcBef>
                  <a:spcPct val="0"/>
                </a:spcBef>
                <a:spcAft>
                  <a:spcPct val="0"/>
                </a:spcAft>
              </a:pPr>
              <a:t>18</a:t>
            </a:fld>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Platshållare för bildobjekt 1"/>
          <p:cNvSpPr>
            <a:spLocks noGrp="1" noRot="1" noChangeAspect="1"/>
          </p:cNvSpPr>
          <p:nvPr>
            <p:ph type="sldImg"/>
          </p:nvPr>
        </p:nvSpPr>
        <p:spPr bwMode="auto">
          <a:noFill/>
          <a:ln>
            <a:solidFill>
              <a:srgbClr val="000000"/>
            </a:solidFill>
            <a:miter lim="800000"/>
            <a:headEnd/>
            <a:tailEnd/>
          </a:ln>
        </p:spPr>
      </p:sp>
      <p:sp>
        <p:nvSpPr>
          <p:cNvPr id="5222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b="1" smtClean="0"/>
              <a:t>Bild 19. Blåklassificerad bebyggelse, exempel:</a:t>
            </a:r>
            <a:r>
              <a:rPr lang="sv-SE" smtClean="0"/>
              <a:t> </a:t>
            </a:r>
            <a:r>
              <a:rPr lang="en-US" smtClean="0"/>
              <a:t>Blått = Fastighet/fastigheter med bebyggelse vars kulturhistoriska värde motsvarar fordringarna för byggnadsminnen i kulturminneslagen. </a:t>
            </a:r>
            <a:endParaRPr lang="sv-SE" smtClean="0"/>
          </a:p>
          <a:p>
            <a:pPr>
              <a:spcBef>
                <a:spcPct val="0"/>
              </a:spcBef>
            </a:pPr>
            <a:r>
              <a:rPr lang="en-US" smtClean="0"/>
              <a:t> </a:t>
            </a:r>
            <a:endParaRPr lang="sv-SE" smtClean="0"/>
          </a:p>
          <a:p>
            <a:pPr>
              <a:spcBef>
                <a:spcPct val="0"/>
              </a:spcBef>
            </a:pPr>
            <a:r>
              <a:rPr lang="sv-SE" b="1" smtClean="0"/>
              <a:t>Familjehotellet</a:t>
            </a:r>
            <a:r>
              <a:rPr lang="sv-SE" smtClean="0"/>
              <a:t> i Hässelby gård uppfördes som ett kollektivhus mellan åren 1954 och 1967. Kvarteret består av tretton sammanlänkade byggnader av olika volym, utformning och funktion. I huset finns invändiga korridorer som binder samman alla hus. Husen är placerade på en upphöjd ås invid ett mindre grönstråk.</a:t>
            </a:r>
          </a:p>
          <a:p>
            <a:pPr>
              <a:spcBef>
                <a:spcPct val="0"/>
              </a:spcBef>
            </a:pPr>
            <a:r>
              <a:rPr lang="en-US" smtClean="0"/>
              <a:t> </a:t>
            </a:r>
            <a:endParaRPr lang="sv-SE" smtClean="0"/>
          </a:p>
          <a:p>
            <a:pPr>
              <a:spcBef>
                <a:spcPct val="0"/>
              </a:spcBef>
            </a:pPr>
            <a:r>
              <a:rPr lang="en-US" smtClean="0"/>
              <a:t>Familjehotellet är en av få anläggningar som byggts i Stockholm av detta slag, d.v.s. med någon form av kollektivboende eller gemensam service, och har därför ett socialhistoriskt värde. Byggmästaren Olle Engqvist hade ett särskilt intresse för olika sociala bostadsformer och för framåtblickande arkitektur. </a:t>
            </a:r>
            <a:br>
              <a:rPr lang="en-US" smtClean="0"/>
            </a:br>
            <a:endParaRPr lang="sv-SE" smtClean="0"/>
          </a:p>
        </p:txBody>
      </p:sp>
      <p:sp>
        <p:nvSpPr>
          <p:cNvPr id="5222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1996F1-3549-4420-96A0-D48FBC143DF4}" type="slidenum">
              <a:rPr lang="sv-SE"/>
              <a:pPr fontAlgn="base">
                <a:spcBef>
                  <a:spcPct val="0"/>
                </a:spcBef>
                <a:spcAft>
                  <a:spcPct val="0"/>
                </a:spcAft>
              </a:pPr>
              <a:t>19</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tshållare för bildobjekt 1"/>
          <p:cNvSpPr>
            <a:spLocks noGrp="1" noRot="1" noChangeAspect="1"/>
          </p:cNvSpPr>
          <p:nvPr>
            <p:ph type="sldImg"/>
          </p:nvPr>
        </p:nvSpPr>
        <p:spPr bwMode="auto">
          <a:noFill/>
          <a:ln>
            <a:solidFill>
              <a:srgbClr val="000000"/>
            </a:solidFill>
            <a:miter lim="800000"/>
            <a:headEnd/>
            <a:tailEnd/>
          </a:ln>
        </p:spPr>
      </p:sp>
      <p:sp>
        <p:nvSpPr>
          <p:cNvPr id="18434"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Bild 2.</a:t>
            </a:r>
            <a:endParaRPr lang="sv-SE" smtClean="0"/>
          </a:p>
          <a:p>
            <a:pPr>
              <a:spcBef>
                <a:spcPct val="0"/>
              </a:spcBef>
            </a:pPr>
            <a:r>
              <a:rPr lang="sv-SE" smtClean="0"/>
              <a:t>Klassificeringen har skett inom ramen för Ytterstadsprojektet. </a:t>
            </a:r>
          </a:p>
          <a:p>
            <a:pPr>
              <a:spcBef>
                <a:spcPct val="0"/>
              </a:spcBef>
            </a:pPr>
            <a:endParaRPr lang="sv-SE" smtClean="0"/>
          </a:p>
        </p:txBody>
      </p:sp>
      <p:sp>
        <p:nvSpPr>
          <p:cNvPr id="18435"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98E88E-5181-446C-8AF7-52A036492539}" type="slidenum">
              <a:rPr lang="sv-SE"/>
              <a:pPr fontAlgn="base">
                <a:spcBef>
                  <a:spcPct val="0"/>
                </a:spcBef>
                <a:spcAft>
                  <a:spcPct val="0"/>
                </a:spcAft>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latshållare för bildobjekt 1"/>
          <p:cNvSpPr>
            <a:spLocks noGrp="1" noRot="1" noChangeAspect="1"/>
          </p:cNvSpPr>
          <p:nvPr>
            <p:ph type="sldImg"/>
          </p:nvPr>
        </p:nvSpPr>
        <p:spPr bwMode="auto">
          <a:noFill/>
          <a:ln>
            <a:solidFill>
              <a:srgbClr val="000000"/>
            </a:solidFill>
            <a:miter lim="800000"/>
            <a:headEnd/>
            <a:tailEnd/>
          </a:ln>
        </p:spPr>
      </p:sp>
      <p:sp>
        <p:nvSpPr>
          <p:cNvPr id="54274"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Bild 20. Arkitekten Carl-Axel Acking har format de sjutton byggnaderna med tidstypiska men ändå unika karaktärsdrag, alltifrån låghusens sparsmakat välvda takform till de betongkrönta punkthusen, allt sammanhållet av de ljust röda tegelfasaderna. Särskilt bör nämnas en friliggande daghemsbyggnad, den markanta f.d. matsalsflygeln, glasade förbindelsegångar och skyddande gårdsrum.</a:t>
            </a:r>
          </a:p>
          <a:p>
            <a:pPr>
              <a:spcBef>
                <a:spcPct val="0"/>
              </a:spcBef>
            </a:pPr>
            <a:endParaRPr lang="en-US" smtClean="0"/>
          </a:p>
          <a:p>
            <a:pPr>
              <a:spcBef>
                <a:spcPct val="0"/>
              </a:spcBef>
            </a:pPr>
            <a:r>
              <a:rPr lang="en-US" smtClean="0"/>
              <a:t>Anläggningen är välbevarad och har ett stort arkitekturhistoriskt och kulturhistoriskt värde.</a:t>
            </a:r>
            <a:endParaRPr lang="sv-SE" smtClean="0"/>
          </a:p>
          <a:p>
            <a:pPr>
              <a:spcBef>
                <a:spcPct val="0"/>
              </a:spcBef>
            </a:pPr>
            <a:endParaRPr lang="sv-SE" smtClean="0"/>
          </a:p>
        </p:txBody>
      </p:sp>
      <p:sp>
        <p:nvSpPr>
          <p:cNvPr id="54275"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22584B-2E25-4D6E-969E-36DB74B7A022}" type="slidenum">
              <a:rPr lang="sv-SE"/>
              <a:pPr fontAlgn="base">
                <a:spcBef>
                  <a:spcPct val="0"/>
                </a:spcBef>
                <a:spcAft>
                  <a:spcPct val="0"/>
                </a:spcAft>
              </a:pPr>
              <a:t>20</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Platshållare för bildobjekt 1"/>
          <p:cNvSpPr>
            <a:spLocks noGrp="1" noRot="1" noChangeAspect="1"/>
          </p:cNvSpPr>
          <p:nvPr>
            <p:ph type="sldImg"/>
          </p:nvPr>
        </p:nvSpPr>
        <p:spPr bwMode="auto">
          <a:noFill/>
          <a:ln>
            <a:solidFill>
              <a:srgbClr val="000000"/>
            </a:solidFill>
            <a:miter lim="800000"/>
            <a:headEnd/>
            <a:tailEnd/>
          </a:ln>
        </p:spPr>
      </p:sp>
      <p:sp>
        <p:nvSpPr>
          <p:cNvPr id="56322"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b="1" smtClean="0"/>
              <a:t>Bild 21. Hässelby slott</a:t>
            </a:r>
            <a:r>
              <a:rPr lang="sv-SE" smtClean="0"/>
              <a:t> var under 1600- och 1700-talen ett av de mest praktfulla slotten i Stockholmstrakten och ett av familjen Bondes huvudslott. Det är ett representativt minnesmärke från den tid då den svenska adeln skaffade sig stora gods i Stockholmstrakten. Slottet utgör ett viktigt historiskt dokument. </a:t>
            </a:r>
            <a:br>
              <a:rPr lang="sv-SE" smtClean="0"/>
            </a:br>
            <a:r>
              <a:rPr lang="sv-SE" smtClean="0"/>
              <a:t/>
            </a:r>
            <a:br>
              <a:rPr lang="sv-SE" smtClean="0"/>
            </a:br>
            <a:r>
              <a:rPr lang="sv-SE" smtClean="0"/>
              <a:t>Slottet har kvar sin ursprungliga arkitektur i barockstil, trots en del förändringar genom åren. </a:t>
            </a:r>
          </a:p>
        </p:txBody>
      </p:sp>
      <p:sp>
        <p:nvSpPr>
          <p:cNvPr id="56323"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121130-11C1-45D5-9F95-8FEA75E30823}" type="slidenum">
              <a:rPr lang="sv-SE"/>
              <a:pPr fontAlgn="base">
                <a:spcBef>
                  <a:spcPct val="0"/>
                </a:spcBef>
                <a:spcAft>
                  <a:spcPct val="0"/>
                </a:spcAft>
              </a:pPr>
              <a:t>21</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latshållare för bildobjekt 1"/>
          <p:cNvSpPr>
            <a:spLocks noGrp="1" noRot="1" noChangeAspect="1"/>
          </p:cNvSpPr>
          <p:nvPr>
            <p:ph type="sldImg"/>
          </p:nvPr>
        </p:nvSpPr>
        <p:spPr bwMode="auto">
          <a:noFill/>
          <a:ln>
            <a:solidFill>
              <a:srgbClr val="000000"/>
            </a:solidFill>
            <a:miter lim="800000"/>
            <a:headEnd/>
            <a:tailEnd/>
          </a:ln>
        </p:spPr>
      </p:sp>
      <p:sp>
        <p:nvSpPr>
          <p:cNvPr id="58370"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smtClean="0"/>
              <a:t>Bild 22. Till den äldsta slottsanläggningen hör även fyra ekonomibyggnader med välbevarade exteriörer och de utgör en viktig del i upplevelsen och förståelsen av Hässelby slott som lantegendom. </a:t>
            </a:r>
            <a:br>
              <a:rPr lang="sv-SE" smtClean="0"/>
            </a:br>
            <a:r>
              <a:rPr lang="sv-SE" smtClean="0"/>
              <a:t/>
            </a:r>
            <a:br>
              <a:rPr lang="sv-SE" smtClean="0"/>
            </a:br>
            <a:r>
              <a:rPr lang="sv-SE" smtClean="0"/>
              <a:t>Hela slottsområdet med parken, slottsbyggnaderna och ekonomibyggnaderna utgör en anläggning med stort upplevelsevärde.</a:t>
            </a:r>
          </a:p>
          <a:p>
            <a:pPr>
              <a:spcBef>
                <a:spcPct val="0"/>
              </a:spcBef>
            </a:pPr>
            <a:r>
              <a:rPr lang="sv-SE" smtClean="0"/>
              <a:t> </a:t>
            </a:r>
          </a:p>
          <a:p>
            <a:pPr>
              <a:spcBef>
                <a:spcPct val="0"/>
              </a:spcBef>
            </a:pPr>
            <a:r>
              <a:rPr lang="sv-SE" smtClean="0"/>
              <a:t>Anläggningen består av en huvudbyggnad och två lägre flyglar. Byggnaderna är sammanbundna med murar och kringgärdar en stenlagd gård. Byggnaderna är omgivna av en park med parterrer avdelade med stenmurar. Parken har vackra planteringar och både fruktbärande träd och lövträd. </a:t>
            </a:r>
          </a:p>
        </p:txBody>
      </p:sp>
      <p:sp>
        <p:nvSpPr>
          <p:cNvPr id="58371"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3EC33C-4990-4782-BE09-D77F8DEF2460}" type="slidenum">
              <a:rPr lang="sv-SE"/>
              <a:pPr fontAlgn="base">
                <a:spcBef>
                  <a:spcPct val="0"/>
                </a:spcBef>
                <a:spcAft>
                  <a:spcPct val="0"/>
                </a:spcAft>
              </a:pPr>
              <a:t>22</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Platshållare för bildobjekt 1"/>
          <p:cNvSpPr>
            <a:spLocks noGrp="1" noRot="1" noChangeAspect="1"/>
          </p:cNvSpPr>
          <p:nvPr>
            <p:ph type="sldImg"/>
          </p:nvPr>
        </p:nvSpPr>
        <p:spPr bwMode="auto">
          <a:noFill/>
          <a:ln>
            <a:solidFill>
              <a:srgbClr val="000000"/>
            </a:solidFill>
            <a:miter lim="800000"/>
            <a:headEnd/>
            <a:tailEnd/>
          </a:ln>
        </p:spPr>
      </p:sp>
      <p:sp>
        <p:nvSpPr>
          <p:cNvPr id="3" name="Platshållare för anteckningar 2"/>
          <p:cNvSpPr>
            <a:spLocks noGrp="1"/>
          </p:cNvSpPr>
          <p:nvPr>
            <p:ph type="body" idx="1"/>
          </p:nvPr>
        </p:nvSpPr>
        <p:spPr/>
        <p:txBody>
          <a:bodyPr>
            <a:normAutofit fontScale="92500" lnSpcReduction="10000"/>
          </a:bodyPr>
          <a:lstStyle/>
          <a:p>
            <a:pPr fontAlgn="auto">
              <a:spcBef>
                <a:spcPts val="0"/>
              </a:spcBef>
              <a:spcAft>
                <a:spcPts val="0"/>
              </a:spcAft>
              <a:defRPr/>
            </a:pPr>
            <a:r>
              <a:rPr lang="sv-SE" dirty="0" smtClean="0"/>
              <a:t>Beslut i plan- och bygglovsfrågor fattas ofta i stadsbyggnadsnämnden och blir sålunda slutligen ett resultat av rådande politisk vilja.</a:t>
            </a:r>
            <a:endParaRPr lang="sv-SE" dirty="0"/>
          </a:p>
        </p:txBody>
      </p:sp>
      <p:sp>
        <p:nvSpPr>
          <p:cNvPr id="6041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24C434-9F9C-4969-B98D-644FEFFE2DA6}" type="slidenum">
              <a:rPr lang="sv-SE"/>
              <a:pPr fontAlgn="base">
                <a:spcBef>
                  <a:spcPct val="0"/>
                </a:spcBef>
                <a:spcAft>
                  <a:spcPct val="0"/>
                </a:spcAft>
              </a:pPr>
              <a:t>23</a:t>
            </a:fld>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Platshållare för bildobjekt 1"/>
          <p:cNvSpPr>
            <a:spLocks noGrp="1" noRot="1" noChangeAspect="1"/>
          </p:cNvSpPr>
          <p:nvPr>
            <p:ph type="sldImg"/>
          </p:nvPr>
        </p:nvSpPr>
        <p:spPr bwMode="auto">
          <a:noFill/>
          <a:ln>
            <a:solidFill>
              <a:srgbClr val="000000"/>
            </a:solidFill>
            <a:miter lim="800000"/>
            <a:headEnd/>
            <a:tailEnd/>
          </a:ln>
        </p:spPr>
      </p:sp>
      <p:sp>
        <p:nvSpPr>
          <p:cNvPr id="6246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smtClean="0"/>
          </a:p>
        </p:txBody>
      </p:sp>
      <p:sp>
        <p:nvSpPr>
          <p:cNvPr id="6246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C4361F-AD0E-418D-A60B-F65FB3759D9B}" type="slidenum">
              <a:rPr lang="sv-SE"/>
              <a:pPr fontAlgn="base">
                <a:spcBef>
                  <a:spcPct val="0"/>
                </a:spcBef>
                <a:spcAft>
                  <a:spcPct val="0"/>
                </a:spcAft>
              </a:pPr>
              <a:t>24</a:t>
            </a:fld>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Platshållare för bildobjekt 1"/>
          <p:cNvSpPr>
            <a:spLocks noGrp="1" noRot="1" noChangeAspect="1"/>
          </p:cNvSpPr>
          <p:nvPr>
            <p:ph type="sldImg"/>
          </p:nvPr>
        </p:nvSpPr>
        <p:spPr bwMode="auto">
          <a:noFill/>
          <a:ln>
            <a:solidFill>
              <a:srgbClr val="000000"/>
            </a:solidFill>
            <a:miter lim="800000"/>
            <a:headEnd/>
            <a:tailEnd/>
          </a:ln>
        </p:spPr>
      </p:sp>
      <p:sp>
        <p:nvSpPr>
          <p:cNvPr id="64514"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smtClean="0"/>
          </a:p>
        </p:txBody>
      </p:sp>
      <p:sp>
        <p:nvSpPr>
          <p:cNvPr id="64515"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2F45D4-02EC-4D7B-904A-F3A2DE73BE69}" type="slidenum">
              <a:rPr lang="sv-SE"/>
              <a:pPr fontAlgn="base">
                <a:spcBef>
                  <a:spcPct val="0"/>
                </a:spcBef>
                <a:spcAft>
                  <a:spcPct val="0"/>
                </a:spcAft>
              </a:pPr>
              <a:t>25</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tshållare för bildobjekt 1"/>
          <p:cNvSpPr>
            <a:spLocks noGrp="1" noRot="1" noChangeAspect="1"/>
          </p:cNvSpPr>
          <p:nvPr>
            <p:ph type="sldImg"/>
          </p:nvPr>
        </p:nvSpPr>
        <p:spPr bwMode="auto">
          <a:noFill/>
          <a:ln>
            <a:solidFill>
              <a:srgbClr val="000000"/>
            </a:solidFill>
            <a:miter lim="800000"/>
            <a:headEnd/>
            <a:tailEnd/>
          </a:ln>
        </p:spPr>
      </p:sp>
      <p:sp>
        <p:nvSpPr>
          <p:cNvPr id="20482"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Bild 3. Ytterstadsprojektet </a:t>
            </a:r>
            <a:endParaRPr lang="sv-SE" smtClean="0"/>
          </a:p>
          <a:p>
            <a:pPr>
              <a:spcBef>
                <a:spcPct val="0"/>
              </a:spcBef>
            </a:pPr>
            <a:r>
              <a:rPr lang="en-US" smtClean="0"/>
              <a:t> </a:t>
            </a:r>
            <a:endParaRPr lang="sv-SE" smtClean="0"/>
          </a:p>
          <a:p>
            <a:pPr>
              <a:spcBef>
                <a:spcPct val="0"/>
              </a:spcBef>
            </a:pPr>
            <a:r>
              <a:rPr lang="sv-SE" b="1" smtClean="0"/>
              <a:t>Varför inventerade Stadsmuseet ytterstaden?</a:t>
            </a:r>
            <a:r>
              <a:rPr lang="sv-SE" smtClean="0"/>
              <a:t> </a:t>
            </a:r>
          </a:p>
          <a:p>
            <a:pPr>
              <a:spcBef>
                <a:spcPct val="0"/>
              </a:spcBef>
            </a:pPr>
            <a:r>
              <a:rPr lang="sv-SE" smtClean="0"/>
              <a:t>Kommunstyrelsen i Stockholm gav 2004 Stadsmuseet i uppdrag att göra en heltäckande kulturhistorisk inventering av bebyggelsen i Stockholms ytterstad (utanför tullarna). Inventeringen kompletterar äldre inventeringar och klassificeringar som museet gjort tidigare i ytterstaden.</a:t>
            </a:r>
          </a:p>
          <a:p>
            <a:pPr>
              <a:spcBef>
                <a:spcPct val="0"/>
              </a:spcBef>
            </a:pPr>
            <a:r>
              <a:rPr lang="sv-SE" smtClean="0"/>
              <a:t> </a:t>
            </a:r>
          </a:p>
          <a:p>
            <a:pPr>
              <a:spcBef>
                <a:spcPct val="0"/>
              </a:spcBef>
            </a:pPr>
            <a:r>
              <a:rPr lang="sv-SE" smtClean="0"/>
              <a:t>Inventeringsarbetet påbörjades i september 2004 och pågick till slutet av 2009. Byggnader uppförda före 1990 inventerades i 59 av ytterstadens 97 stadsdelar. Inventeringen omfattade beskrivningar av byggnaderna på plats, arkivsökning och fotografering.</a:t>
            </a:r>
          </a:p>
          <a:p>
            <a:pPr>
              <a:spcBef>
                <a:spcPct val="0"/>
              </a:spcBef>
            </a:pPr>
            <a:r>
              <a:rPr lang="sv-SE" smtClean="0"/>
              <a:t> </a:t>
            </a:r>
          </a:p>
          <a:p>
            <a:pPr>
              <a:spcBef>
                <a:spcPct val="0"/>
              </a:spcBef>
            </a:pPr>
            <a:r>
              <a:rPr lang="en-US" smtClean="0"/>
              <a:t>Inventeringsmaterialet läggs in i bebyggelseregistret. </a:t>
            </a:r>
            <a:r>
              <a:rPr lang="en-US" u="sng" smtClean="0">
                <a:hlinkClick r:id="rId3"/>
              </a:rPr>
              <a:t>www.bebyggelseregistret.raa.se</a:t>
            </a:r>
            <a:r>
              <a:rPr lang="en-US" smtClean="0"/>
              <a:t> </a:t>
            </a:r>
            <a:endParaRPr lang="sv-SE" smtClean="0"/>
          </a:p>
          <a:p>
            <a:pPr>
              <a:spcBef>
                <a:spcPct val="0"/>
              </a:spcBef>
            </a:pPr>
            <a:r>
              <a:rPr lang="en-US" smtClean="0"/>
              <a:t> </a:t>
            </a:r>
            <a:endParaRPr lang="sv-SE" smtClean="0"/>
          </a:p>
          <a:p>
            <a:pPr>
              <a:spcBef>
                <a:spcPct val="0"/>
              </a:spcBef>
            </a:pPr>
            <a:r>
              <a:rPr lang="sv-SE" smtClean="0"/>
              <a:t>Inventeringsunderlaget ligger till grund för den kulturhistoriska klassificeringen.</a:t>
            </a:r>
          </a:p>
          <a:p>
            <a:pPr>
              <a:spcBef>
                <a:spcPct val="0"/>
              </a:spcBef>
            </a:pPr>
            <a:r>
              <a:rPr lang="sv-SE" smtClean="0"/>
              <a:t> </a:t>
            </a:r>
          </a:p>
          <a:p>
            <a:pPr>
              <a:spcBef>
                <a:spcPct val="0"/>
              </a:spcBef>
            </a:pPr>
            <a:r>
              <a:rPr lang="en-US" smtClean="0"/>
              <a:t>Vilka stadsdelar har inventerats? </a:t>
            </a:r>
            <a:r>
              <a:rPr lang="en-US" u="sng" smtClean="0">
                <a:hlinkClick r:id="rId4"/>
              </a:rPr>
              <a:t>www.stadsmuseum.stockholm.se</a:t>
            </a:r>
            <a:r>
              <a:rPr lang="en-US" smtClean="0"/>
              <a:t> </a:t>
            </a:r>
            <a:endParaRPr lang="sv-SE" smtClean="0"/>
          </a:p>
          <a:p>
            <a:pPr>
              <a:spcBef>
                <a:spcPct val="0"/>
              </a:spcBef>
            </a:pPr>
            <a:endParaRPr lang="sv-SE" smtClean="0"/>
          </a:p>
        </p:txBody>
      </p:sp>
      <p:sp>
        <p:nvSpPr>
          <p:cNvPr id="20483"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C481E0-37D4-4992-86C0-3CCD7A15638D}" type="slidenum">
              <a:rPr lang="sv-SE"/>
              <a:pPr fontAlgn="base">
                <a:spcBef>
                  <a:spcPct val="0"/>
                </a:spcBef>
                <a:spcAft>
                  <a:spcPct val="0"/>
                </a:spcAft>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tshållare för bildobjekt 1"/>
          <p:cNvSpPr>
            <a:spLocks noGrp="1" noRot="1" noChangeAspect="1"/>
          </p:cNvSpPr>
          <p:nvPr>
            <p:ph type="sldImg"/>
          </p:nvPr>
        </p:nvSpPr>
        <p:spPr bwMode="auto">
          <a:noFill/>
          <a:ln>
            <a:solidFill>
              <a:srgbClr val="000000"/>
            </a:solidFill>
            <a:miter lim="800000"/>
            <a:headEnd/>
            <a:tailEnd/>
          </a:ln>
        </p:spPr>
      </p:sp>
      <p:sp>
        <p:nvSpPr>
          <p:cNvPr id="3" name="Platshållare för anteckningar 2"/>
          <p:cNvSpPr>
            <a:spLocks noGrp="1"/>
          </p:cNvSpPr>
          <p:nvPr>
            <p:ph type="body" idx="1"/>
          </p:nvPr>
        </p:nvSpPr>
        <p:spPr/>
        <p:txBody>
          <a:bodyPr>
            <a:normAutofit lnSpcReduction="10000"/>
          </a:bodyPr>
          <a:lstStyle/>
          <a:p>
            <a:pPr fontAlgn="t">
              <a:spcBef>
                <a:spcPts val="0"/>
              </a:spcBef>
              <a:spcAft>
                <a:spcPts val="0"/>
              </a:spcAft>
              <a:defRPr/>
            </a:pPr>
            <a:endParaRPr lang="sv-SE" dirty="0"/>
          </a:p>
        </p:txBody>
      </p:sp>
      <p:sp>
        <p:nvSpPr>
          <p:cNvPr id="22531"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40465E-A7C1-4C52-9B95-FFE017BEADEE}" type="slidenum">
              <a:rPr lang="sv-SE"/>
              <a:pPr fontAlgn="base">
                <a:spcBef>
                  <a:spcPct val="0"/>
                </a:spcBef>
                <a:spcAft>
                  <a:spcPct val="0"/>
                </a:spcAft>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p:cNvSpPr>
            <a:spLocks noGrp="1" noRot="1" noChangeAspect="1"/>
          </p:cNvSpPr>
          <p:nvPr>
            <p:ph type="sldImg"/>
          </p:nvPr>
        </p:nvSpPr>
        <p:spPr bwMode="auto">
          <a:noFill/>
          <a:ln>
            <a:solidFill>
              <a:srgbClr val="000000"/>
            </a:solidFill>
            <a:miter lim="800000"/>
            <a:headEnd/>
            <a:tailEnd/>
          </a:ln>
        </p:spPr>
      </p:sp>
      <p:sp>
        <p:nvSpPr>
          <p:cNvPr id="3" name="Platshållare för anteckningar 2"/>
          <p:cNvSpPr>
            <a:spLocks noGrp="1"/>
          </p:cNvSpPr>
          <p:nvPr>
            <p:ph type="body" idx="1"/>
          </p:nvPr>
        </p:nvSpPr>
        <p:spPr/>
        <p:txBody>
          <a:bodyPr>
            <a:normAutofit fontScale="92500" lnSpcReduction="20000"/>
          </a:bodyPr>
          <a:lstStyle/>
          <a:p>
            <a:pPr fontAlgn="auto">
              <a:spcBef>
                <a:spcPts val="0"/>
              </a:spcBef>
              <a:spcAft>
                <a:spcPts val="0"/>
              </a:spcAft>
              <a:defRPr/>
            </a:pPr>
            <a:r>
              <a:rPr lang="sv-SE" b="1" dirty="0" smtClean="0"/>
              <a:t>Bild 5. Vad definierar </a:t>
            </a:r>
            <a:r>
              <a:rPr lang="sv-SE" b="1" dirty="0" err="1" smtClean="0"/>
              <a:t>kulturhistorislka</a:t>
            </a:r>
            <a:r>
              <a:rPr lang="sv-SE" b="1" dirty="0" smtClean="0"/>
              <a:t> värden? </a:t>
            </a:r>
            <a:r>
              <a:rPr lang="sv-SE" dirty="0" smtClean="0"/>
              <a:t>(se bild)</a:t>
            </a:r>
          </a:p>
          <a:p>
            <a:pPr fontAlgn="auto">
              <a:spcBef>
                <a:spcPts val="0"/>
              </a:spcBef>
              <a:spcAft>
                <a:spcPts val="0"/>
              </a:spcAft>
              <a:defRPr/>
            </a:pPr>
            <a:endParaRPr lang="sv-SE" dirty="0"/>
          </a:p>
        </p:txBody>
      </p:sp>
      <p:sp>
        <p:nvSpPr>
          <p:cNvPr id="2457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203E8C-99B3-428E-90CA-895872F1ACAE}" type="slidenum">
              <a:rPr lang="sv-SE"/>
              <a:pPr fontAlgn="base">
                <a:spcBef>
                  <a:spcPct val="0"/>
                </a:spcBef>
                <a:spcAft>
                  <a:spcPct val="0"/>
                </a:spcAft>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tshållare för bildobjekt 1"/>
          <p:cNvSpPr>
            <a:spLocks noGrp="1" noRot="1" noChangeAspect="1"/>
          </p:cNvSpPr>
          <p:nvPr>
            <p:ph type="sldImg"/>
          </p:nvPr>
        </p:nvSpPr>
        <p:spPr bwMode="auto">
          <a:noFill/>
          <a:ln>
            <a:solidFill>
              <a:srgbClr val="000000"/>
            </a:solidFill>
            <a:miter lim="800000"/>
            <a:headEnd/>
            <a:tailEnd/>
          </a:ln>
        </p:spPr>
      </p:sp>
      <p:sp>
        <p:nvSpPr>
          <p:cNvPr id="2662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smtClean="0">
                <a:latin typeface="Times New Roman" pitchFamily="18" charset="0"/>
              </a:rPr>
              <a:t>Byggnadshistoriskt värde – en byggnad har ofta enbart i egenskap av sin ålder ett stort värde som en vittnesbörd om en gången tids byggnadsskick. T ex våra äldre torp och gårdar.</a:t>
            </a:r>
          </a:p>
          <a:p>
            <a:pPr>
              <a:spcBef>
                <a:spcPct val="0"/>
              </a:spcBef>
            </a:pPr>
            <a:endParaRPr lang="sv-SE" smtClean="0">
              <a:latin typeface="Times New Roman" pitchFamily="18" charset="0"/>
            </a:endParaRPr>
          </a:p>
          <a:p>
            <a:pPr>
              <a:spcBef>
                <a:spcPct val="0"/>
              </a:spcBef>
            </a:pPr>
            <a:r>
              <a:rPr lang="sv-SE" smtClean="0">
                <a:latin typeface="Times New Roman" pitchFamily="18" charset="0"/>
              </a:rPr>
              <a:t>Bussenhustorpet i Tensta, ett dragontorp med anor från 1700-talets första hälft.</a:t>
            </a:r>
          </a:p>
          <a:p>
            <a:pPr>
              <a:spcBef>
                <a:spcPct val="0"/>
              </a:spcBef>
            </a:pPr>
            <a:endParaRPr lang="sv-SE" smtClean="0"/>
          </a:p>
        </p:txBody>
      </p:sp>
      <p:sp>
        <p:nvSpPr>
          <p:cNvPr id="2662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245599-6AA3-4F34-9A18-CE834DBE196F}" type="slidenum">
              <a:rPr lang="sv-SE"/>
              <a:pPr fontAlgn="base">
                <a:spcBef>
                  <a:spcPct val="0"/>
                </a:spcBef>
                <a:spcAft>
                  <a:spcPct val="0"/>
                </a:spcAft>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tshållare för bildobjekt 1"/>
          <p:cNvSpPr>
            <a:spLocks noGrp="1" noRot="1" noChangeAspect="1"/>
          </p:cNvSpPr>
          <p:nvPr>
            <p:ph type="sldImg"/>
          </p:nvPr>
        </p:nvSpPr>
        <p:spPr bwMode="auto">
          <a:noFill/>
          <a:ln>
            <a:solidFill>
              <a:srgbClr val="000000"/>
            </a:solidFill>
            <a:miter lim="800000"/>
            <a:headEnd/>
            <a:tailEnd/>
          </a:ln>
        </p:spPr>
      </p:sp>
      <p:sp>
        <p:nvSpPr>
          <p:cNvPr id="28674"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b="1" smtClean="0"/>
              <a:t>Bild 7. Byggnadsteknikhistoriskt värde</a:t>
            </a:r>
            <a:r>
              <a:rPr lang="sv-SE" smtClean="0"/>
              <a:t> – en byggnad kan ha en unik eller komplicerad byggnadsteknik, och är då ett viktigt dokument över denna teknik. </a:t>
            </a:r>
          </a:p>
          <a:p>
            <a:pPr>
              <a:spcBef>
                <a:spcPct val="0"/>
              </a:spcBef>
            </a:pPr>
            <a:r>
              <a:rPr lang="sv-SE" smtClean="0"/>
              <a:t> </a:t>
            </a:r>
          </a:p>
          <a:p>
            <a:pPr>
              <a:spcBef>
                <a:spcPct val="0"/>
              </a:spcBef>
            </a:pPr>
            <a:r>
              <a:rPr lang="sv-SE" smtClean="0"/>
              <a:t>Sagatun i Hägersten sommarvilla uppförd 1881 av paret Gustaf och Anna Retzius. Färdiga byggelement i trä tillverkade på Ekmans mekaniska snickerifabrik – monteringsfärdigt hus.</a:t>
            </a:r>
          </a:p>
          <a:p>
            <a:pPr>
              <a:spcBef>
                <a:spcPct val="0"/>
              </a:spcBef>
            </a:pPr>
            <a:r>
              <a:rPr lang="sv-SE" smtClean="0"/>
              <a:t> </a:t>
            </a:r>
          </a:p>
          <a:p>
            <a:pPr>
              <a:spcBef>
                <a:spcPct val="0"/>
              </a:spcBef>
            </a:pPr>
            <a:r>
              <a:rPr lang="sv-SE" smtClean="0"/>
              <a:t>Magasinet vid Kvarnvikens kvarn i Grimsta uppfört 1883 av snusfabrikören Knut Ljunglöf. Där finns en handelskvarn med såg och tillhörande magasinsbyggnad för säd. Magasinsbygganden har fasader av galvaniserad korrugerad plåt importerad från England, och är ett tidigt och unikt exempel på användningen av detta material i en fasad.</a:t>
            </a:r>
          </a:p>
          <a:p>
            <a:pPr>
              <a:spcBef>
                <a:spcPct val="0"/>
              </a:spcBef>
            </a:pPr>
            <a:endParaRPr lang="sv-SE" smtClean="0"/>
          </a:p>
        </p:txBody>
      </p:sp>
      <p:sp>
        <p:nvSpPr>
          <p:cNvPr id="28675"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16D750-2DF1-48D4-94BD-C62A55FF23B9}" type="slidenum">
              <a:rPr lang="sv-SE"/>
              <a:pPr fontAlgn="base">
                <a:spcBef>
                  <a:spcPct val="0"/>
                </a:spcBef>
                <a:spcAft>
                  <a:spcPct val="0"/>
                </a:spcAft>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tshållare för bildobjekt 1"/>
          <p:cNvSpPr>
            <a:spLocks noGrp="1" noRot="1" noChangeAspect="1"/>
          </p:cNvSpPr>
          <p:nvPr>
            <p:ph type="sldImg"/>
          </p:nvPr>
        </p:nvSpPr>
        <p:spPr bwMode="auto">
          <a:noFill/>
          <a:ln>
            <a:solidFill>
              <a:srgbClr val="000000"/>
            </a:solidFill>
            <a:miter lim="800000"/>
            <a:headEnd/>
            <a:tailEnd/>
          </a:ln>
        </p:spPr>
      </p:sp>
      <p:sp>
        <p:nvSpPr>
          <p:cNvPr id="30722"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b="1" smtClean="0"/>
              <a:t>Bild 8. Arkitekturhistoriskt värde</a:t>
            </a:r>
            <a:r>
              <a:rPr lang="sv-SE" smtClean="0"/>
              <a:t> –  Vi behöver bevara hus i alla stilar och från alla olika epoker för att förstå den arkitekturhistoriska utvecklingen. Det kan vara en byggnad som genom sin arkitektoniska gestaltning blivit mönsterbildande eller betecknar höjdpunkten i en utveckling.</a:t>
            </a:r>
          </a:p>
          <a:p>
            <a:pPr>
              <a:spcBef>
                <a:spcPct val="0"/>
              </a:spcBef>
            </a:pPr>
            <a:r>
              <a:rPr lang="sv-SE" smtClean="0"/>
              <a:t> </a:t>
            </a:r>
          </a:p>
          <a:p>
            <a:pPr>
              <a:spcBef>
                <a:spcPct val="0"/>
              </a:spcBef>
            </a:pPr>
            <a:r>
              <a:rPr lang="sv-SE" smtClean="0"/>
              <a:t>Markuskyrkan i Björkhagen invigd 1960. Uppförd efter ritningar av Sigurd Lewerentz. En genomarbetad konstnärlig helhet där varje detalj ingår som en viktig del i arkitekturen.</a:t>
            </a:r>
          </a:p>
          <a:p>
            <a:pPr>
              <a:spcBef>
                <a:spcPct val="0"/>
              </a:spcBef>
            </a:pPr>
            <a:r>
              <a:rPr lang="sv-SE" smtClean="0"/>
              <a:t> </a:t>
            </a:r>
          </a:p>
          <a:p>
            <a:pPr>
              <a:spcBef>
                <a:spcPct val="0"/>
              </a:spcBef>
            </a:pPr>
            <a:r>
              <a:rPr lang="sv-SE" smtClean="0"/>
              <a:t>Höghuset i Björkhagen från 1957 arkitekt Georg Varhelyi. 16 våningar högt med medborgarhus, daghem, ungdomshotell, familjebostäder, ateljéer, pensionärsbostäder, restaurang, garage och bensinmack – ett hus som skulle räcka för hela livet från ”vaggan till graven”. Dessutom en anslående utformning. En medveten och tidstypisk satsning för 1950-talet.</a:t>
            </a:r>
          </a:p>
          <a:p>
            <a:pPr>
              <a:spcBef>
                <a:spcPct val="0"/>
              </a:spcBef>
            </a:pPr>
            <a:endParaRPr lang="sv-SE" smtClean="0"/>
          </a:p>
        </p:txBody>
      </p:sp>
      <p:sp>
        <p:nvSpPr>
          <p:cNvPr id="30723"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CE36C5-C893-447D-AC13-C07F30917C1F}" type="slidenum">
              <a:rPr lang="sv-SE"/>
              <a:pPr fontAlgn="base">
                <a:spcBef>
                  <a:spcPct val="0"/>
                </a:spcBef>
                <a:spcAft>
                  <a:spcPct val="0"/>
                </a:spcAft>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tshållare för bildobjekt 1"/>
          <p:cNvSpPr>
            <a:spLocks noGrp="1" noRot="1" noChangeAspect="1"/>
          </p:cNvSpPr>
          <p:nvPr>
            <p:ph type="sldImg"/>
          </p:nvPr>
        </p:nvSpPr>
        <p:spPr bwMode="auto">
          <a:noFill/>
          <a:ln>
            <a:solidFill>
              <a:srgbClr val="000000"/>
            </a:solidFill>
            <a:miter lim="800000"/>
            <a:headEnd/>
            <a:tailEnd/>
          </a:ln>
        </p:spPr>
      </p:sp>
      <p:sp>
        <p:nvSpPr>
          <p:cNvPr id="32770"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b="1" smtClean="0"/>
              <a:t>Bild 9. Socialhistoriskt värde</a:t>
            </a:r>
            <a:r>
              <a:rPr lang="sv-SE" smtClean="0"/>
              <a:t> – är nära knutet till det </a:t>
            </a:r>
            <a:r>
              <a:rPr lang="sv-SE" b="1" smtClean="0"/>
              <a:t>samhällshistoriska värdet</a:t>
            </a:r>
            <a:r>
              <a:rPr lang="sv-SE" smtClean="0"/>
              <a:t> och kan vara institutioner som samhället byggt upp såsom sjukhus. Kan också vara miljöer som vittnar om t ex arbetarklassens boende- och arbetsmiljöer.</a:t>
            </a:r>
          </a:p>
          <a:p>
            <a:pPr>
              <a:spcBef>
                <a:spcPct val="0"/>
              </a:spcBef>
            </a:pPr>
            <a:r>
              <a:rPr lang="sv-SE" smtClean="0"/>
              <a:t> </a:t>
            </a:r>
          </a:p>
          <a:p>
            <a:pPr>
              <a:spcBef>
                <a:spcPct val="0"/>
              </a:spcBef>
            </a:pPr>
            <a:r>
              <a:rPr lang="sv-SE" b="1" smtClean="0"/>
              <a:t>Samhällshistoriskt värde</a:t>
            </a:r>
            <a:r>
              <a:rPr lang="sv-SE" smtClean="0"/>
              <a:t> – en byggnad eller byggnadsmiljö kan ge viktig information om samhällets historia. I Stockholm kan det vara hela miljöer som berättar om Stockholms framväxt och de bostadspolitiska målen som under efterkrigstiden styrt både utformningen och utvecklingen av bebyggelsen. T ex Småstugebyråns områden. Men också enskilda byggnader som bidrar med information om samhällets framväxt. </a:t>
            </a:r>
          </a:p>
          <a:p>
            <a:pPr>
              <a:spcBef>
                <a:spcPct val="0"/>
              </a:spcBef>
            </a:pPr>
            <a:r>
              <a:rPr lang="sv-SE" smtClean="0"/>
              <a:t> </a:t>
            </a:r>
          </a:p>
          <a:p>
            <a:pPr>
              <a:spcBef>
                <a:spcPct val="0"/>
              </a:spcBef>
            </a:pPr>
            <a:r>
              <a:rPr lang="sv-SE" smtClean="0"/>
              <a:t>Barnrikehus i Abrahamsberg från början av 1940-talet, ritade av arkitekten Ernst Hawerman för Stockholmshem. Byggdes med 2 r o k för mindre bemedlade familjer med minst 3 barn. Bakom detta låg en bostadspolitisk social tanke med Alva Myrdal i spetsen.</a:t>
            </a:r>
          </a:p>
          <a:p>
            <a:pPr>
              <a:spcBef>
                <a:spcPct val="0"/>
              </a:spcBef>
            </a:pPr>
            <a:r>
              <a:rPr lang="sv-SE" smtClean="0"/>
              <a:t> </a:t>
            </a:r>
          </a:p>
          <a:p>
            <a:pPr>
              <a:spcBef>
                <a:spcPct val="0"/>
              </a:spcBef>
            </a:pPr>
            <a:r>
              <a:rPr lang="sv-SE" smtClean="0"/>
              <a:t>De kan också vara uppförda på privat initiativ, som t ex:</a:t>
            </a:r>
          </a:p>
          <a:p>
            <a:pPr>
              <a:spcBef>
                <a:spcPct val="0"/>
              </a:spcBef>
            </a:pPr>
            <a:r>
              <a:rPr lang="sv-SE" smtClean="0"/>
              <a:t> </a:t>
            </a:r>
          </a:p>
          <a:p>
            <a:pPr>
              <a:spcBef>
                <a:spcPct val="0"/>
              </a:spcBef>
            </a:pPr>
            <a:r>
              <a:rPr lang="sv-SE" smtClean="0"/>
              <a:t>Epa-husen i Årsta är tidiga loftgångshus med enkelrum för kvinnliga anställda på EPA-varuhusen, uppförda 1947, ritade av ark Gunnar Jacobsson.</a:t>
            </a:r>
          </a:p>
          <a:p>
            <a:pPr>
              <a:spcBef>
                <a:spcPct val="0"/>
              </a:spcBef>
            </a:pPr>
            <a:endParaRPr lang="sv-SE" smtClean="0"/>
          </a:p>
        </p:txBody>
      </p:sp>
      <p:sp>
        <p:nvSpPr>
          <p:cNvPr id="32771"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E81326-A5ED-4E67-8ADC-5704B239C8C1}" type="slidenum">
              <a:rPr lang="sv-SE"/>
              <a:pPr fontAlgn="base">
                <a:spcBef>
                  <a:spcPct val="0"/>
                </a:spcBef>
                <a:spcAft>
                  <a:spcPct val="0"/>
                </a:spcAft>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pPr>
              <a:defRPr/>
            </a:pPr>
            <a:fld id="{4CF0EAB5-6CAD-431F-B94C-4E0E77A2A39B}" type="datetimeFigureOut">
              <a:rPr lang="sv-SE"/>
              <a:pPr>
                <a:defRPr/>
              </a:pPr>
              <a:t>2011-06-10</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F2FCAC11-A3AD-47BF-B3FF-7346F644BE0D}"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DE558816-CAFC-4D7D-B606-7187D49D17EF}" type="datetimeFigureOut">
              <a:rPr lang="sv-SE"/>
              <a:pPr>
                <a:defRPr/>
              </a:pPr>
              <a:t>2011-06-10</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CC73C89C-BBE5-4B63-B498-032A28861901}"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73D3F875-FD4D-4CE0-A6EC-BC332483D10F}" type="datetimeFigureOut">
              <a:rPr lang="sv-SE"/>
              <a:pPr>
                <a:defRPr/>
              </a:pPr>
              <a:t>2011-06-10</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FFFEC2C-82F5-4F1C-BB64-EB59E0025551}"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3328A746-03B3-46CC-ADFC-C41EDCBD193A}" type="datetimeFigureOut">
              <a:rPr lang="sv-SE"/>
              <a:pPr>
                <a:defRPr/>
              </a:pPr>
              <a:t>2011-06-10</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48294888-0A30-4E9B-A94C-E4B99639133D}"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487491E9-4AB9-448C-A9CF-3E2BD1551CA2}" type="datetimeFigureOut">
              <a:rPr lang="sv-SE"/>
              <a:pPr>
                <a:defRPr/>
              </a:pPr>
              <a:t>2011-06-10</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9F5F7200-CA13-4ABD-8436-044FF3D040F1}"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p:txBody>
          <a:bodyPr/>
          <a:lstStyle>
            <a:lvl1pPr>
              <a:defRPr/>
            </a:lvl1pPr>
          </a:lstStyle>
          <a:p>
            <a:pPr>
              <a:defRPr/>
            </a:pPr>
            <a:fld id="{8F306D5F-5EAC-485D-A626-2DF804E5857C}" type="datetimeFigureOut">
              <a:rPr lang="sv-SE"/>
              <a:pPr>
                <a:defRPr/>
              </a:pPr>
              <a:t>2011-06-10</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94C1F385-E0A8-47DC-8E0F-882E5AFADFDE}"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3"/>
          <p:cNvSpPr>
            <a:spLocks noGrp="1"/>
          </p:cNvSpPr>
          <p:nvPr>
            <p:ph type="dt" sz="half" idx="10"/>
          </p:nvPr>
        </p:nvSpPr>
        <p:spPr/>
        <p:txBody>
          <a:bodyPr/>
          <a:lstStyle>
            <a:lvl1pPr>
              <a:defRPr/>
            </a:lvl1pPr>
          </a:lstStyle>
          <a:p>
            <a:pPr>
              <a:defRPr/>
            </a:pPr>
            <a:fld id="{23CDA0AA-0410-40D3-A3F4-CB741343CD32}" type="datetimeFigureOut">
              <a:rPr lang="sv-SE"/>
              <a:pPr>
                <a:defRPr/>
              </a:pPr>
              <a:t>2011-06-10</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80DEFC12-FA6B-4F17-A6F9-F321F1270036}"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3"/>
          <p:cNvSpPr>
            <a:spLocks noGrp="1"/>
          </p:cNvSpPr>
          <p:nvPr>
            <p:ph type="dt" sz="half" idx="10"/>
          </p:nvPr>
        </p:nvSpPr>
        <p:spPr/>
        <p:txBody>
          <a:bodyPr/>
          <a:lstStyle>
            <a:lvl1pPr>
              <a:defRPr/>
            </a:lvl1pPr>
          </a:lstStyle>
          <a:p>
            <a:pPr>
              <a:defRPr/>
            </a:pPr>
            <a:fld id="{95B05F2B-72DD-4BF3-BEB8-5902FAF6A987}" type="datetimeFigureOut">
              <a:rPr lang="sv-SE"/>
              <a:pPr>
                <a:defRPr/>
              </a:pPr>
              <a:t>2011-06-10</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50CFF4B1-1A7E-456A-8628-EC0902F2FF8C}"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471A78BF-5947-4F16-8A18-332B244E04B0}" type="datetimeFigureOut">
              <a:rPr lang="sv-SE"/>
              <a:pPr>
                <a:defRPr/>
              </a:pPr>
              <a:t>2011-06-10</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FE5FD6BC-E523-47E5-BF39-8A3642C6919F}"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8709CF73-1C56-496C-BEB5-394C629D1B3E}" type="datetimeFigureOut">
              <a:rPr lang="sv-SE"/>
              <a:pPr>
                <a:defRPr/>
              </a:pPr>
              <a:t>2011-06-10</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63B9878B-3C11-481B-AB79-B0B377ADE448}"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F7810728-CE7E-4B56-A2A4-1A2B9D90F0D6}" type="datetimeFigureOut">
              <a:rPr lang="sv-SE"/>
              <a:pPr>
                <a:defRPr/>
              </a:pPr>
              <a:t>2011-06-10</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8F4C7EA5-5759-4E33-90FF-6CC30391A5A2}"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D66782E-1BF3-4E16-B0C7-F4888ED97C4E}" type="datetimeFigureOut">
              <a:rPr lang="sv-SE"/>
              <a:pPr>
                <a:defRPr/>
              </a:pPr>
              <a:t>2011-06-10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4DB17A0-ECA1-4EDB-8963-A0ED827ADC8E}"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www.stadsmuseum.stockholm.s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raa.se/bebyggelseregistre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spba.se/" TargetMode="External"/><Relationship Id="rId3" Type="http://schemas.openxmlformats.org/officeDocument/2006/relationships/hyperlink" Target="http://www.stockholm.se/sbk" TargetMode="External"/><Relationship Id="rId7" Type="http://schemas.openxmlformats.org/officeDocument/2006/relationships/hyperlink" Target="http://www.lansstyrelsen.se/stockhol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raa.se/" TargetMode="External"/><Relationship Id="rId5" Type="http://schemas.openxmlformats.org/officeDocument/2006/relationships/hyperlink" Target="http://www.lansmuseum.a.se/" TargetMode="External"/><Relationship Id="rId4" Type="http://schemas.openxmlformats.org/officeDocument/2006/relationships/hyperlink" Target="http://www.stadsmuseum.stockholm.se/" TargetMode="External"/><Relationship Id="rId9" Type="http://schemas.openxmlformats.org/officeDocument/2006/relationships/hyperlink" Target="http://www.notisum.s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bebyggelseregistret.raa.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tadsmuseum.stockholm.s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ebyggelseregistret.raa.se/foto.asp?context=byggnad&amp;id=287040&amp;fotoid=3619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www.bebyggelseregistret.raa.se/foto.asp?context=byggnad&amp;id=297109&amp;fotoid=6344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bebyggelseregistret.raa.se/foto.asp?context=byggnad&amp;id=286609&amp;fotoid=31956"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www.bebyggelseregistret.raa.se/foto.asp?context=byggnad&amp;id=335347&amp;fotoid=3847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ubrik 1"/>
          <p:cNvSpPr>
            <a:spLocks noGrp="1"/>
          </p:cNvSpPr>
          <p:nvPr>
            <p:ph type="ctrTitle"/>
          </p:nvPr>
        </p:nvSpPr>
        <p:spPr/>
        <p:txBody>
          <a:bodyPr/>
          <a:lstStyle/>
          <a:p>
            <a:endParaRPr lang="sv-SE" smtClean="0"/>
          </a:p>
        </p:txBody>
      </p:sp>
      <p:sp>
        <p:nvSpPr>
          <p:cNvPr id="3" name="Underrubrik 2"/>
          <p:cNvSpPr>
            <a:spLocks noGrp="1"/>
          </p:cNvSpPr>
          <p:nvPr>
            <p:ph type="subTitle" idx="1"/>
          </p:nvPr>
        </p:nvSpPr>
        <p:spPr/>
        <p:txBody>
          <a:bodyPr rtlCol="0">
            <a:normAutofit/>
          </a:bodyPr>
          <a:lstStyle/>
          <a:p>
            <a:pPr fontAlgn="auto">
              <a:spcAft>
                <a:spcPts val="0"/>
              </a:spcAft>
              <a:buFont typeface="Arial" pitchFamily="34" charset="0"/>
              <a:buNone/>
              <a:defRPr/>
            </a:pPr>
            <a:endParaRPr lang="sv-SE"/>
          </a:p>
        </p:txBody>
      </p:sp>
      <p:pic>
        <p:nvPicPr>
          <p:cNvPr id="15363" name="Picture 3" descr="Stadsmuseets logotyp jpg"/>
          <p:cNvPicPr>
            <a:picLocks noChangeAspect="1" noChangeArrowheads="1"/>
          </p:cNvPicPr>
          <p:nvPr/>
        </p:nvPicPr>
        <p:blipFill>
          <a:blip r:embed="rId3"/>
          <a:srcRect/>
          <a:stretch>
            <a:fillRect/>
          </a:stretch>
        </p:blipFill>
        <p:spPr bwMode="auto">
          <a:xfrm>
            <a:off x="1331913" y="1052513"/>
            <a:ext cx="6521450" cy="467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tx2">
                    <a:lumMod val="60000"/>
                    <a:lumOff val="40000"/>
                  </a:schemeClr>
                </a:solidFill>
              </a:rPr>
              <a:t>Klassificeringsklasser</a:t>
            </a:r>
            <a:endParaRPr lang="sv-SE" dirty="0">
              <a:solidFill>
                <a:schemeClr val="tx2">
                  <a:lumMod val="60000"/>
                  <a:lumOff val="40000"/>
                </a:schemeClr>
              </a:solidFill>
            </a:endParaRPr>
          </a:p>
        </p:txBody>
      </p:sp>
      <p:sp>
        <p:nvSpPr>
          <p:cNvPr id="3" name="Platshållare för innehåll 2"/>
          <p:cNvSpPr>
            <a:spLocks noGrp="1"/>
          </p:cNvSpPr>
          <p:nvPr>
            <p:ph idx="1"/>
          </p:nvPr>
        </p:nvSpPr>
        <p:spPr/>
        <p:txBody>
          <a:bodyPr rtlCol="0">
            <a:normAutofit fontScale="62500" lnSpcReduction="20000"/>
          </a:bodyPr>
          <a:lstStyle/>
          <a:p>
            <a:pPr fontAlgn="auto">
              <a:spcAft>
                <a:spcPts val="0"/>
              </a:spcAft>
              <a:buFont typeface="Arial" pitchFamily="34" charset="0"/>
              <a:buChar char="•"/>
              <a:defRPr/>
            </a:pPr>
            <a:r>
              <a:rPr lang="sv-SE" dirty="0" smtClean="0">
                <a:solidFill>
                  <a:srgbClr val="CCCC00"/>
                </a:solidFill>
              </a:rPr>
              <a:t>Gult</a:t>
            </a:r>
            <a:r>
              <a:rPr lang="sv-SE" dirty="0" smtClean="0"/>
              <a:t> </a:t>
            </a:r>
            <a:r>
              <a:rPr lang="sv-SE" smtClean="0"/>
              <a:t>= Fastighet/fastigheter </a:t>
            </a:r>
            <a:r>
              <a:rPr lang="sv-SE" dirty="0" smtClean="0"/>
              <a:t>med bebyggelse av positiv betydelse för stadsbilden och/eller av visst kulturhistoriskt värde.</a:t>
            </a:r>
          </a:p>
          <a:p>
            <a:pPr fontAlgn="auto">
              <a:spcAft>
                <a:spcPts val="0"/>
              </a:spcAft>
              <a:buFont typeface="Arial" pitchFamily="34" charset="0"/>
              <a:buNone/>
              <a:defRPr/>
            </a:pPr>
            <a:r>
              <a:rPr lang="sv-SE" dirty="0" smtClean="0"/>
              <a:t> </a:t>
            </a:r>
          </a:p>
          <a:p>
            <a:pPr fontAlgn="auto">
              <a:spcAft>
                <a:spcPts val="0"/>
              </a:spcAft>
              <a:buFont typeface="Arial" pitchFamily="34" charset="0"/>
              <a:buChar char="•"/>
              <a:defRPr/>
            </a:pPr>
            <a:r>
              <a:rPr lang="sv-SE" dirty="0" smtClean="0">
                <a:solidFill>
                  <a:srgbClr val="00B050"/>
                </a:solidFill>
              </a:rPr>
              <a:t>Grönt</a:t>
            </a:r>
            <a:r>
              <a:rPr lang="sv-SE" dirty="0" smtClean="0"/>
              <a:t> = Fastighet/fastigheter med bebyggelse som är särskilt värdefull från historisk, kulturhistorisk, miljömässig eller konstnärlig synpunkt.</a:t>
            </a:r>
          </a:p>
          <a:p>
            <a:pPr fontAlgn="auto">
              <a:spcAft>
                <a:spcPts val="0"/>
              </a:spcAft>
              <a:buFont typeface="Arial" pitchFamily="34" charset="0"/>
              <a:buNone/>
              <a:defRPr/>
            </a:pPr>
            <a:r>
              <a:rPr lang="sv-SE" dirty="0" smtClean="0"/>
              <a:t> </a:t>
            </a:r>
          </a:p>
          <a:p>
            <a:pPr fontAlgn="auto">
              <a:spcAft>
                <a:spcPts val="0"/>
              </a:spcAft>
              <a:buFont typeface="Arial" pitchFamily="34" charset="0"/>
              <a:buChar char="•"/>
              <a:defRPr/>
            </a:pPr>
            <a:r>
              <a:rPr lang="sv-SE" dirty="0" smtClean="0">
                <a:solidFill>
                  <a:srgbClr val="0070C0"/>
                </a:solidFill>
              </a:rPr>
              <a:t>Blått</a:t>
            </a:r>
            <a:r>
              <a:rPr lang="sv-SE" dirty="0" smtClean="0"/>
              <a:t> = Fastighet/fastigheter med bebyggelse vars kulturhistoriska värde motsvarar fordringarna för byggnadsminnen i kulturminneslagen</a:t>
            </a:r>
          </a:p>
          <a:p>
            <a:pPr fontAlgn="auto">
              <a:spcAft>
                <a:spcPts val="0"/>
              </a:spcAft>
              <a:buFont typeface="Arial" pitchFamily="34" charset="0"/>
              <a:buNone/>
              <a:defRPr/>
            </a:pPr>
            <a:r>
              <a:rPr lang="sv-SE" dirty="0" smtClean="0"/>
              <a:t> </a:t>
            </a:r>
          </a:p>
          <a:p>
            <a:pPr fontAlgn="auto">
              <a:spcAft>
                <a:spcPts val="0"/>
              </a:spcAft>
              <a:buFont typeface="Arial" pitchFamily="34" charset="0"/>
              <a:buChar char="•"/>
              <a:defRPr/>
            </a:pPr>
            <a:r>
              <a:rPr lang="sv-SE" dirty="0" smtClean="0">
                <a:solidFill>
                  <a:schemeClr val="bg1">
                    <a:lumMod val="65000"/>
                  </a:schemeClr>
                </a:solidFill>
              </a:rPr>
              <a:t>Grått</a:t>
            </a:r>
            <a:r>
              <a:rPr lang="sv-SE" dirty="0" smtClean="0"/>
              <a:t> = Fastighet/fastigheter med bebyggelse som inte går att hänföra till någon av ovanstående kategorier.</a:t>
            </a:r>
          </a:p>
          <a:p>
            <a:pPr fontAlgn="auto">
              <a:spcAft>
                <a:spcPts val="0"/>
              </a:spcAft>
              <a:buFont typeface="Arial" pitchFamily="34" charset="0"/>
              <a:buNone/>
              <a:defRPr/>
            </a:pPr>
            <a:r>
              <a:rPr lang="sv-SE" dirty="0" smtClean="0"/>
              <a:t> </a:t>
            </a:r>
          </a:p>
          <a:p>
            <a:pPr fontAlgn="auto">
              <a:spcAft>
                <a:spcPts val="0"/>
              </a:spcAft>
              <a:buFont typeface="Arial" pitchFamily="34" charset="0"/>
              <a:buChar char="•"/>
              <a:defRPr/>
            </a:pPr>
            <a:r>
              <a:rPr lang="sv-SE" dirty="0" smtClean="0"/>
              <a:t>Skrafferat = Fastighet/fastigheter med bebyggelse som ännu ej klassificerats eller obebyggd fastighet.</a:t>
            </a:r>
            <a:endParaRPr lang="sv-S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922337"/>
          </a:xfrm>
        </p:spPr>
        <p:txBody>
          <a:bodyPr rtlCol="0">
            <a:normAutofit/>
          </a:bodyPr>
          <a:lstStyle/>
          <a:p>
            <a:pPr fontAlgn="auto">
              <a:spcAft>
                <a:spcPts val="0"/>
              </a:spcAft>
              <a:defRPr/>
            </a:pPr>
            <a:r>
              <a:rPr lang="sv-SE" dirty="0" smtClean="0">
                <a:solidFill>
                  <a:schemeClr val="tx2">
                    <a:lumMod val="60000"/>
                    <a:lumOff val="40000"/>
                  </a:schemeClr>
                </a:solidFill>
              </a:rPr>
              <a:t>Stadsmuseets klassificeringskarta</a:t>
            </a:r>
            <a:endParaRPr lang="sv-SE" dirty="0">
              <a:solidFill>
                <a:schemeClr val="tx2">
                  <a:lumMod val="60000"/>
                  <a:lumOff val="40000"/>
                </a:schemeClr>
              </a:solidFill>
            </a:endParaRPr>
          </a:p>
        </p:txBody>
      </p:sp>
      <p:pic>
        <p:nvPicPr>
          <p:cNvPr id="35842" name="Picture 2"/>
          <p:cNvPicPr>
            <a:picLocks noChangeAspect="1" noChangeArrowheads="1"/>
          </p:cNvPicPr>
          <p:nvPr/>
        </p:nvPicPr>
        <p:blipFill>
          <a:blip r:embed="rId3"/>
          <a:srcRect/>
          <a:stretch>
            <a:fillRect/>
          </a:stretch>
        </p:blipFill>
        <p:spPr bwMode="auto">
          <a:xfrm>
            <a:off x="1258888" y="1052513"/>
            <a:ext cx="6659562" cy="4537075"/>
          </a:xfrm>
          <a:prstGeom prst="rect">
            <a:avLst/>
          </a:prstGeom>
          <a:noFill/>
          <a:ln w="9525">
            <a:noFill/>
            <a:miter lim="800000"/>
            <a:headEnd/>
            <a:tailEnd/>
          </a:ln>
        </p:spPr>
      </p:pic>
      <p:sp>
        <p:nvSpPr>
          <p:cNvPr id="35843" name="textruta 5"/>
          <p:cNvSpPr txBox="1">
            <a:spLocks noChangeArrowheads="1"/>
          </p:cNvSpPr>
          <p:nvPr/>
        </p:nvSpPr>
        <p:spPr bwMode="auto">
          <a:xfrm>
            <a:off x="323850" y="5805488"/>
            <a:ext cx="8496300" cy="646112"/>
          </a:xfrm>
          <a:prstGeom prst="rect">
            <a:avLst/>
          </a:prstGeom>
          <a:noFill/>
          <a:ln w="9525">
            <a:noFill/>
            <a:miter lim="800000"/>
            <a:headEnd/>
            <a:tailEnd/>
          </a:ln>
        </p:spPr>
        <p:txBody>
          <a:bodyPr>
            <a:spAutoFit/>
          </a:bodyPr>
          <a:lstStyle/>
          <a:p>
            <a:r>
              <a:rPr lang="sv-SE">
                <a:latin typeface="Calibri" pitchFamily="34" charset="0"/>
              </a:rPr>
              <a:t>Länk till kartan finns på vår hemsida: </a:t>
            </a:r>
            <a:r>
              <a:rPr lang="sv-SE">
                <a:latin typeface="Calibri" pitchFamily="34" charset="0"/>
                <a:hlinkClick r:id="rId4"/>
              </a:rPr>
              <a:t>www.stadsmuseum.stockholm.se</a:t>
            </a:r>
            <a:r>
              <a:rPr lang="sv-SE">
                <a:latin typeface="Calibri" pitchFamily="34" charset="0"/>
              </a:rPr>
              <a:t>  Gå in via Byggnadsvård och K-märkt Stockholm.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Bildobjekt 2" descr="21000000864919.jpg"/>
          <p:cNvPicPr>
            <a:picLocks noChangeAspect="1"/>
          </p:cNvPicPr>
          <p:nvPr/>
        </p:nvPicPr>
        <p:blipFill>
          <a:blip r:embed="rId3"/>
          <a:srcRect/>
          <a:stretch>
            <a:fillRect/>
          </a:stretch>
        </p:blipFill>
        <p:spPr bwMode="auto">
          <a:xfrm>
            <a:off x="1547813" y="2463800"/>
            <a:ext cx="5864225" cy="3867150"/>
          </a:xfrm>
          <a:prstGeom prst="rect">
            <a:avLst/>
          </a:prstGeom>
          <a:noFill/>
          <a:ln w="9525">
            <a:noFill/>
            <a:miter lim="800000"/>
            <a:headEnd/>
            <a:tailEnd/>
          </a:ln>
        </p:spPr>
      </p:pic>
      <p:sp>
        <p:nvSpPr>
          <p:cNvPr id="4" name="textruta 3"/>
          <p:cNvSpPr txBox="1"/>
          <p:nvPr/>
        </p:nvSpPr>
        <p:spPr>
          <a:xfrm>
            <a:off x="1835150" y="908050"/>
            <a:ext cx="5257800" cy="1693863"/>
          </a:xfrm>
          <a:prstGeom prst="rect">
            <a:avLst/>
          </a:prstGeom>
          <a:noFill/>
        </p:spPr>
        <p:txBody>
          <a:bodyPr>
            <a:spAutoFit/>
          </a:bodyPr>
          <a:lstStyle/>
          <a:p>
            <a:pPr fontAlgn="auto">
              <a:spcBef>
                <a:spcPts val="0"/>
              </a:spcBef>
              <a:spcAft>
                <a:spcPts val="0"/>
              </a:spcAft>
              <a:defRPr/>
            </a:pPr>
            <a:r>
              <a:rPr lang="sv-SE" sz="3200" dirty="0">
                <a:solidFill>
                  <a:schemeClr val="tx2">
                    <a:lumMod val="60000"/>
                    <a:lumOff val="40000"/>
                  </a:schemeClr>
                </a:solidFill>
                <a:latin typeface="+mn-lt"/>
              </a:rPr>
              <a:t>Länkad till bebyggelseregistret</a:t>
            </a:r>
          </a:p>
          <a:p>
            <a:pPr fontAlgn="auto">
              <a:spcBef>
                <a:spcPts val="0"/>
              </a:spcBef>
              <a:spcAft>
                <a:spcPts val="0"/>
              </a:spcAft>
              <a:defRPr/>
            </a:pPr>
            <a:endParaRPr lang="sv-SE" sz="2400" dirty="0">
              <a:solidFill>
                <a:schemeClr val="tx2">
                  <a:lumMod val="60000"/>
                  <a:lumOff val="40000"/>
                </a:schemeClr>
              </a:solidFill>
              <a:latin typeface="+mn-lt"/>
            </a:endParaRPr>
          </a:p>
          <a:p>
            <a:pPr fontAlgn="auto">
              <a:spcBef>
                <a:spcPts val="0"/>
              </a:spcBef>
              <a:spcAft>
                <a:spcPts val="0"/>
              </a:spcAft>
              <a:defRPr/>
            </a:pPr>
            <a:r>
              <a:rPr lang="sv-SE" sz="2400" dirty="0" err="1">
                <a:latin typeface="+mn-lt"/>
                <a:hlinkClick r:id="rId4"/>
              </a:rPr>
              <a:t>www.raa.se/bebyggelseregistret</a:t>
            </a:r>
            <a:endParaRPr lang="sv-SE" sz="2400" dirty="0">
              <a:latin typeface="+mn-lt"/>
            </a:endParaRPr>
          </a:p>
          <a:p>
            <a:pPr fontAlgn="auto">
              <a:spcBef>
                <a:spcPts val="0"/>
              </a:spcBef>
              <a:spcAft>
                <a:spcPts val="0"/>
              </a:spcAft>
              <a:defRPr/>
            </a:pPr>
            <a:endParaRPr lang="sv-SE" sz="24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tx2">
                    <a:lumMod val="60000"/>
                    <a:lumOff val="40000"/>
                  </a:schemeClr>
                </a:solidFill>
              </a:rPr>
              <a:t>Lagtext</a:t>
            </a:r>
            <a:endParaRPr lang="sv-SE" dirty="0">
              <a:solidFill>
                <a:schemeClr val="tx2">
                  <a:lumMod val="60000"/>
                  <a:lumOff val="40000"/>
                </a:schemeClr>
              </a:solidFill>
            </a:endParaRPr>
          </a:p>
        </p:txBody>
      </p:sp>
      <p:sp>
        <p:nvSpPr>
          <p:cNvPr id="3" name="Platshållare för innehåll 2"/>
          <p:cNvSpPr>
            <a:spLocks noGrp="1"/>
          </p:cNvSpPr>
          <p:nvPr>
            <p:ph idx="1"/>
          </p:nvPr>
        </p:nvSpPr>
        <p:spPr>
          <a:xfrm>
            <a:off x="457200" y="1268413"/>
            <a:ext cx="8229600" cy="5329237"/>
          </a:xfrm>
        </p:spPr>
        <p:txBody>
          <a:bodyPr rtlCol="0">
            <a:normAutofit fontScale="55000" lnSpcReduction="20000"/>
          </a:bodyPr>
          <a:lstStyle/>
          <a:p>
            <a:pPr fontAlgn="auto">
              <a:spcAft>
                <a:spcPts val="0"/>
              </a:spcAft>
              <a:buFont typeface="Arial" pitchFamily="34" charset="0"/>
              <a:buChar char="•"/>
              <a:defRPr/>
            </a:pPr>
            <a:r>
              <a:rPr lang="sv-SE" dirty="0" smtClean="0"/>
              <a:t>Plan- och bygglagen, PBL 8:13, 8:14 och 8:17</a:t>
            </a:r>
          </a:p>
          <a:p>
            <a:pPr fontAlgn="auto">
              <a:spcAft>
                <a:spcPts val="0"/>
              </a:spcAft>
              <a:buFont typeface="Arial" pitchFamily="34" charset="0"/>
              <a:buNone/>
              <a:defRPr/>
            </a:pPr>
            <a:r>
              <a:rPr lang="sv-SE" dirty="0" smtClean="0"/>
              <a:t> </a:t>
            </a:r>
          </a:p>
          <a:p>
            <a:pPr fontAlgn="auto">
              <a:spcAft>
                <a:spcPts val="0"/>
              </a:spcAft>
              <a:buFont typeface="Arial" pitchFamily="34" charset="0"/>
              <a:buNone/>
              <a:defRPr/>
            </a:pPr>
            <a:r>
              <a:rPr lang="sv-SE" b="1" dirty="0" smtClean="0"/>
              <a:t>Förbud mot förvanskning:</a:t>
            </a:r>
          </a:p>
          <a:p>
            <a:pPr fontAlgn="auto">
              <a:spcAft>
                <a:spcPts val="0"/>
              </a:spcAft>
              <a:buFont typeface="Arial" pitchFamily="34" charset="0"/>
              <a:buChar char="•"/>
              <a:defRPr/>
            </a:pPr>
            <a:r>
              <a:rPr lang="sv-SE" dirty="0" smtClean="0"/>
              <a:t>13§ En byggnad som är särskilt värdefull från historisk, kulturhistorisk, miljömässig eller konstnärlig synpunkt får inte förvanskas. </a:t>
            </a:r>
            <a:r>
              <a:rPr lang="sv-SE" dirty="0" smtClean="0">
                <a:solidFill>
                  <a:schemeClr val="accent5">
                    <a:lumMod val="50000"/>
                  </a:schemeClr>
                </a:solidFill>
              </a:rPr>
              <a:t>(grön- eller blåklassade byggnader, tillämpas även på kulturhistoriskt värdefulla bebyggelseområden) </a:t>
            </a:r>
          </a:p>
          <a:p>
            <a:pPr fontAlgn="auto">
              <a:spcAft>
                <a:spcPts val="0"/>
              </a:spcAft>
              <a:buFont typeface="Arial" pitchFamily="34" charset="0"/>
              <a:buNone/>
              <a:defRPr/>
            </a:pPr>
            <a:r>
              <a:rPr lang="sv-SE" dirty="0" smtClean="0"/>
              <a:t> </a:t>
            </a:r>
          </a:p>
          <a:p>
            <a:pPr fontAlgn="auto">
              <a:spcAft>
                <a:spcPts val="0"/>
              </a:spcAft>
              <a:buFont typeface="Arial" pitchFamily="34" charset="0"/>
              <a:buNone/>
              <a:defRPr/>
            </a:pPr>
            <a:r>
              <a:rPr lang="sv-SE" b="1" dirty="0" smtClean="0"/>
              <a:t>Underhåll och varsamhet:</a:t>
            </a:r>
          </a:p>
          <a:p>
            <a:pPr fontAlgn="auto">
              <a:spcAft>
                <a:spcPts val="0"/>
              </a:spcAft>
              <a:buFont typeface="Arial" pitchFamily="34" charset="0"/>
              <a:buChar char="•"/>
              <a:defRPr/>
            </a:pPr>
            <a:r>
              <a:rPr lang="sv-SE" dirty="0" smtClean="0"/>
              <a:t>14 § Ett byggnadsverk ska hållas i vårdat skick… Underhållet ska anpassas till omgivningens karaktär och byggnadsverkets värde från historisk, kulturhistorisk, miljömässig och konstnärlig synpunkt. </a:t>
            </a:r>
            <a:r>
              <a:rPr lang="sv-SE" dirty="0" smtClean="0">
                <a:solidFill>
                  <a:schemeClr val="accent5">
                    <a:lumMod val="50000"/>
                  </a:schemeClr>
                </a:solidFill>
              </a:rPr>
              <a:t>(samtlig bebyggelse)</a:t>
            </a:r>
          </a:p>
          <a:p>
            <a:pPr fontAlgn="auto">
              <a:spcAft>
                <a:spcPts val="0"/>
              </a:spcAft>
              <a:buFont typeface="Arial" pitchFamily="34" charset="0"/>
              <a:buNone/>
              <a:defRPr/>
            </a:pPr>
            <a:r>
              <a:rPr lang="sv-SE" dirty="0" smtClean="0"/>
              <a:t> </a:t>
            </a:r>
          </a:p>
          <a:p>
            <a:pPr fontAlgn="auto">
              <a:spcAft>
                <a:spcPts val="0"/>
              </a:spcAft>
              <a:buFont typeface="Arial" pitchFamily="34" charset="0"/>
              <a:buNone/>
              <a:defRPr/>
            </a:pPr>
            <a:r>
              <a:rPr lang="sv-SE" dirty="0" smtClean="0"/>
              <a:t>	Om byggnadsverket är särskilt värdefullt från historisk, kulturhistorisk, miljömässig eller konstnärlig synpunkt, ska det underhållas så att de särskilda värdena bevaras. </a:t>
            </a:r>
            <a:r>
              <a:rPr lang="sv-SE" dirty="0" smtClean="0">
                <a:solidFill>
                  <a:schemeClr val="accent5">
                    <a:lumMod val="50000"/>
                  </a:schemeClr>
                </a:solidFill>
              </a:rPr>
              <a:t>(grön- eller blåklassade fastigheter)</a:t>
            </a:r>
          </a:p>
          <a:p>
            <a:pPr fontAlgn="auto">
              <a:spcAft>
                <a:spcPts val="0"/>
              </a:spcAft>
              <a:buFont typeface="Arial" pitchFamily="34" charset="0"/>
              <a:buNone/>
              <a:defRPr/>
            </a:pPr>
            <a:r>
              <a:rPr lang="sv-SE" dirty="0" smtClean="0"/>
              <a:t> </a:t>
            </a:r>
          </a:p>
          <a:p>
            <a:pPr fontAlgn="auto">
              <a:spcAft>
                <a:spcPts val="0"/>
              </a:spcAft>
              <a:buFont typeface="Arial" pitchFamily="34" charset="0"/>
              <a:buChar char="•"/>
              <a:defRPr/>
            </a:pPr>
            <a:r>
              <a:rPr lang="sv-SE" dirty="0" smtClean="0"/>
              <a:t>17 § Ändring av en byggnad och flyttning av en byggnad ska utföras varsamt så att man tar hänsyn till byggnadens karaktärsdrag och tar tillvara byggnadens tekniska, historiska, kulturhistoriska, miljömässiga och konstnärliga värden. </a:t>
            </a:r>
            <a:r>
              <a:rPr lang="sv-SE" dirty="0" smtClean="0">
                <a:solidFill>
                  <a:schemeClr val="accent5">
                    <a:lumMod val="50000"/>
                  </a:schemeClr>
                </a:solidFill>
              </a:rPr>
              <a:t>(samtlig bebyggelse)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fontScale="90000"/>
          </a:bodyPr>
          <a:lstStyle/>
          <a:p>
            <a:pPr fontAlgn="auto">
              <a:spcAft>
                <a:spcPts val="0"/>
              </a:spcAft>
              <a:defRPr/>
            </a:pPr>
            <a:r>
              <a:rPr lang="sv-SE" dirty="0" smtClean="0">
                <a:solidFill>
                  <a:schemeClr val="accent5">
                    <a:lumMod val="75000"/>
                  </a:schemeClr>
                </a:solidFill>
              </a:rPr>
              <a:t>Skyddsbestämmelser i detaljplan</a:t>
            </a:r>
            <a:br>
              <a:rPr lang="sv-SE" dirty="0" smtClean="0">
                <a:solidFill>
                  <a:schemeClr val="accent5">
                    <a:lumMod val="75000"/>
                  </a:schemeClr>
                </a:solidFill>
              </a:rPr>
            </a:br>
            <a:r>
              <a:rPr lang="sv-SE" dirty="0" smtClean="0">
                <a:solidFill>
                  <a:schemeClr val="accent5">
                    <a:lumMod val="75000"/>
                  </a:schemeClr>
                </a:solidFill>
              </a:rPr>
              <a:t>Q, q, k</a:t>
            </a:r>
            <a:endParaRPr lang="sv-SE" dirty="0">
              <a:solidFill>
                <a:schemeClr val="accent5">
                  <a:lumMod val="75000"/>
                </a:schemeClr>
              </a:solidFill>
            </a:endParaRPr>
          </a:p>
        </p:txBody>
      </p:sp>
      <p:pic>
        <p:nvPicPr>
          <p:cNvPr id="40962" name="Picture 2"/>
          <p:cNvPicPr>
            <a:picLocks noGrp="1" noChangeAspect="1" noChangeArrowheads="1"/>
          </p:cNvPicPr>
          <p:nvPr>
            <p:ph idx="1"/>
          </p:nvPr>
        </p:nvPicPr>
        <p:blipFill>
          <a:blip r:embed="rId3"/>
          <a:srcRect/>
          <a:stretch>
            <a:fillRect/>
          </a:stretch>
        </p:blipFill>
        <p:spPr>
          <a:xfrm>
            <a:off x="755650" y="1600200"/>
            <a:ext cx="7632700" cy="5257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tx2">
                    <a:lumMod val="60000"/>
                    <a:lumOff val="40000"/>
                  </a:schemeClr>
                </a:solidFill>
              </a:rPr>
              <a:t>Kulturhistoriskt värdefulla miljöer</a:t>
            </a:r>
            <a:endParaRPr lang="sv-SE" dirty="0">
              <a:solidFill>
                <a:schemeClr val="tx2">
                  <a:lumMod val="60000"/>
                  <a:lumOff val="40000"/>
                </a:schemeClr>
              </a:solidFill>
            </a:endParaRPr>
          </a:p>
        </p:txBody>
      </p:sp>
      <p:sp>
        <p:nvSpPr>
          <p:cNvPr id="43010" name="Platshållare för innehåll 2"/>
          <p:cNvSpPr>
            <a:spLocks noGrp="1"/>
          </p:cNvSpPr>
          <p:nvPr>
            <p:ph idx="1"/>
          </p:nvPr>
        </p:nvSpPr>
        <p:spPr/>
        <p:txBody>
          <a:bodyPr/>
          <a:lstStyle/>
          <a:p>
            <a:pPr>
              <a:buFont typeface="Arial" charset="0"/>
              <a:buNone/>
            </a:pPr>
            <a:r>
              <a:rPr lang="sv-SE" smtClean="0"/>
              <a:t>Utpekade i Stockholms översiktsplan, exempel:</a:t>
            </a:r>
          </a:p>
          <a:p>
            <a:pPr>
              <a:buFont typeface="Arial" charset="0"/>
              <a:buNone/>
            </a:pPr>
            <a:endParaRPr lang="sv-SE" smtClean="0"/>
          </a:p>
          <a:p>
            <a:pPr>
              <a:buFontTx/>
              <a:buChar char="-"/>
            </a:pPr>
            <a:r>
              <a:rPr lang="sv-SE" smtClean="0"/>
              <a:t>Hässelby Strand</a:t>
            </a:r>
          </a:p>
          <a:p>
            <a:pPr>
              <a:buFontTx/>
              <a:buChar char="-"/>
            </a:pPr>
            <a:r>
              <a:rPr lang="sv-SE" smtClean="0"/>
              <a:t>Hässelby Gård</a:t>
            </a:r>
          </a:p>
          <a:p>
            <a:pPr>
              <a:buFontTx/>
              <a:buChar char="-"/>
            </a:pPr>
            <a:r>
              <a:rPr lang="sv-SE" smtClean="0"/>
              <a:t>Vällingby-Råcksta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fontScale="90000"/>
          </a:bodyPr>
          <a:lstStyle/>
          <a:p>
            <a:pPr fontAlgn="auto">
              <a:spcAft>
                <a:spcPts val="0"/>
              </a:spcAft>
              <a:defRPr/>
            </a:pPr>
            <a:r>
              <a:rPr lang="sv-SE" dirty="0" smtClean="0">
                <a:solidFill>
                  <a:schemeClr val="accent5">
                    <a:lumMod val="75000"/>
                  </a:schemeClr>
                </a:solidFill>
              </a:rPr>
              <a:t>Riksintressen för kulturmiljövården i Stockholms stad</a:t>
            </a:r>
            <a:endParaRPr lang="sv-SE" dirty="0">
              <a:solidFill>
                <a:schemeClr val="accent5">
                  <a:lumMod val="75000"/>
                </a:schemeClr>
              </a:solidFill>
            </a:endParaRPr>
          </a:p>
        </p:txBody>
      </p:sp>
      <p:sp>
        <p:nvSpPr>
          <p:cNvPr id="3" name="Platshållare för innehåll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sv-SE" dirty="0" smtClean="0"/>
              <a:t>Stockholms innerstad med Djurgården</a:t>
            </a:r>
          </a:p>
          <a:p>
            <a:pPr fontAlgn="auto">
              <a:spcAft>
                <a:spcPts val="0"/>
              </a:spcAft>
              <a:buFont typeface="Arial" pitchFamily="34" charset="0"/>
              <a:buChar char="•"/>
              <a:defRPr/>
            </a:pPr>
            <a:r>
              <a:rPr lang="sv-SE" dirty="0" smtClean="0"/>
              <a:t>Gamla Enskede</a:t>
            </a:r>
          </a:p>
          <a:p>
            <a:pPr fontAlgn="auto">
              <a:spcAft>
                <a:spcPts val="0"/>
              </a:spcAft>
              <a:buFont typeface="Arial" pitchFamily="34" charset="0"/>
              <a:buChar char="•"/>
              <a:defRPr/>
            </a:pPr>
            <a:r>
              <a:rPr lang="sv-SE" dirty="0" smtClean="0"/>
              <a:t>Skogskyrkogården (även världsarv)</a:t>
            </a:r>
          </a:p>
          <a:p>
            <a:pPr fontAlgn="auto">
              <a:spcAft>
                <a:spcPts val="0"/>
              </a:spcAft>
              <a:buFont typeface="Arial" pitchFamily="34" charset="0"/>
              <a:buChar char="•"/>
              <a:defRPr/>
            </a:pPr>
            <a:r>
              <a:rPr lang="sv-SE" dirty="0" smtClean="0"/>
              <a:t>Olovslund och Pungpinan</a:t>
            </a:r>
          </a:p>
          <a:p>
            <a:pPr fontAlgn="auto">
              <a:spcAft>
                <a:spcPts val="0"/>
              </a:spcAft>
              <a:buFont typeface="Arial" pitchFamily="34" charset="0"/>
              <a:buChar char="•"/>
              <a:defRPr/>
            </a:pPr>
            <a:r>
              <a:rPr lang="sv-SE" dirty="0" smtClean="0"/>
              <a:t>Norra och Södra Ängby</a:t>
            </a:r>
          </a:p>
          <a:p>
            <a:pPr fontAlgn="auto">
              <a:spcAft>
                <a:spcPts val="0"/>
              </a:spcAft>
              <a:buFont typeface="Arial" pitchFamily="34" charset="0"/>
              <a:buChar char="•"/>
              <a:defRPr/>
            </a:pPr>
            <a:r>
              <a:rPr lang="sv-SE" dirty="0" err="1" smtClean="0"/>
              <a:t>Ålstensgatan</a:t>
            </a:r>
            <a:r>
              <a:rPr lang="sv-SE" dirty="0" smtClean="0"/>
              <a:t> i Bromma</a:t>
            </a:r>
          </a:p>
          <a:p>
            <a:pPr fontAlgn="auto">
              <a:spcAft>
                <a:spcPts val="0"/>
              </a:spcAft>
              <a:buFont typeface="Arial" pitchFamily="34" charset="0"/>
              <a:buChar char="•"/>
              <a:defRPr/>
            </a:pPr>
            <a:r>
              <a:rPr lang="sv-SE" dirty="0" smtClean="0"/>
              <a:t>Gröndal del av</a:t>
            </a:r>
          </a:p>
          <a:p>
            <a:pPr fontAlgn="auto">
              <a:spcAft>
                <a:spcPts val="0"/>
              </a:spcAft>
              <a:buFont typeface="Arial" pitchFamily="34" charset="0"/>
              <a:buChar char="•"/>
              <a:defRPr/>
            </a:pPr>
            <a:r>
              <a:rPr lang="sv-SE" dirty="0" smtClean="0"/>
              <a:t>Årsta centrum</a:t>
            </a:r>
          </a:p>
          <a:p>
            <a:pPr fontAlgn="auto">
              <a:spcAft>
                <a:spcPts val="0"/>
              </a:spcAft>
              <a:buFont typeface="Arial" pitchFamily="34" charset="0"/>
              <a:buChar char="•"/>
              <a:defRPr/>
            </a:pPr>
            <a:r>
              <a:rPr lang="sv-SE" dirty="0" smtClean="0"/>
              <a:t>Midsommarkransen med LM-staden</a:t>
            </a:r>
          </a:p>
          <a:p>
            <a:pPr fontAlgn="auto">
              <a:spcAft>
                <a:spcPts val="0"/>
              </a:spcAft>
              <a:buFont typeface="Arial" pitchFamily="34" charset="0"/>
              <a:buChar char="•"/>
              <a:defRPr/>
            </a:pPr>
            <a:r>
              <a:rPr lang="sv-SE" dirty="0" err="1" smtClean="0"/>
              <a:t>Vällingby-Råcksta</a:t>
            </a:r>
            <a:endParaRPr lang="sv-SE" dirty="0" smtClean="0"/>
          </a:p>
          <a:p>
            <a:pPr fontAlgn="auto">
              <a:spcAft>
                <a:spcPts val="0"/>
              </a:spcAft>
              <a:buFont typeface="Arial" pitchFamily="34" charset="0"/>
              <a:buChar char="•"/>
              <a:defRPr/>
            </a:pPr>
            <a:endParaRPr lang="sv-S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fontScale="90000"/>
          </a:bodyPr>
          <a:lstStyle/>
          <a:p>
            <a:pPr fontAlgn="auto">
              <a:spcAft>
                <a:spcPts val="0"/>
              </a:spcAft>
              <a:defRPr/>
            </a:pPr>
            <a:r>
              <a:rPr lang="sv-SE" dirty="0" smtClean="0">
                <a:solidFill>
                  <a:schemeClr val="accent5">
                    <a:lumMod val="75000"/>
                  </a:schemeClr>
                </a:solidFill>
              </a:rPr>
              <a:t>Byggnadsminnesförklaring Kulturminneslagen</a:t>
            </a:r>
            <a:endParaRPr lang="sv-SE" dirty="0">
              <a:solidFill>
                <a:schemeClr val="accent5">
                  <a:lumMod val="75000"/>
                </a:schemeClr>
              </a:solidFill>
            </a:endParaRPr>
          </a:p>
        </p:txBody>
      </p:sp>
      <p:sp>
        <p:nvSpPr>
          <p:cNvPr id="3" name="Platshållare för innehåll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sv-SE" dirty="0" smtClean="0"/>
              <a:t>Byggnader, parker, trädgårdar och andra anläggningar som anses vara synnerligen märkliga genom sitt kulturhistoriska värde får förklaras för byggnadsminne av Länsstyrelsen. Byggnadsminnen är skyddade genom 3 kap. lagen (1988:950) om kulturminnen.</a:t>
            </a:r>
          </a:p>
          <a:p>
            <a:pPr fontAlgn="auto">
              <a:spcAft>
                <a:spcPts val="0"/>
              </a:spcAft>
              <a:buFont typeface="Arial" pitchFamily="34" charset="0"/>
              <a:buChar char="•"/>
              <a:defRPr/>
            </a:pPr>
            <a:r>
              <a:rPr lang="sv-SE" dirty="0" smtClean="0"/>
              <a:t>Alla Svenska kyrkans kyrkobyggnader, kyrkotomter och begravningsplatser som är uppförda eller anlagda före 1940 har enligt 4 kap. lagen (1988:950) om kulturminnen ett automatiskt skydd. Det finns också ett antal yngre kyrkor som är skyddade enligt särskilt beslut av Riksantikvarieämbetet. </a:t>
            </a:r>
          </a:p>
          <a:p>
            <a:pPr fontAlgn="auto">
              <a:spcAft>
                <a:spcPts val="0"/>
              </a:spcAft>
              <a:buFont typeface="Arial" pitchFamily="34" charset="0"/>
              <a:buChar char="•"/>
              <a:defRPr/>
            </a:pPr>
            <a:endParaRPr lang="sv-S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tx2">
                    <a:lumMod val="60000"/>
                    <a:lumOff val="40000"/>
                  </a:schemeClr>
                </a:solidFill>
              </a:rPr>
              <a:t>Klassificering av radhusen</a:t>
            </a:r>
            <a:endParaRPr lang="sv-SE" dirty="0">
              <a:solidFill>
                <a:schemeClr val="tx2">
                  <a:lumMod val="60000"/>
                  <a:lumOff val="40000"/>
                </a:schemeClr>
              </a:solidFill>
            </a:endParaRPr>
          </a:p>
        </p:txBody>
      </p:sp>
      <p:sp>
        <p:nvSpPr>
          <p:cNvPr id="3" name="Platshållare för innehåll 2"/>
          <p:cNvSpPr>
            <a:spLocks noGrp="1"/>
          </p:cNvSpPr>
          <p:nvPr>
            <p:ph idx="1"/>
          </p:nvPr>
        </p:nvSpPr>
        <p:spPr>
          <a:xfrm>
            <a:off x="457200" y="1600200"/>
            <a:ext cx="8229600" cy="2405063"/>
          </a:xfrm>
        </p:spPr>
        <p:txBody>
          <a:bodyPr rtlCol="0">
            <a:normAutofit fontScale="55000" lnSpcReduction="20000"/>
          </a:bodyPr>
          <a:lstStyle/>
          <a:p>
            <a:pPr fontAlgn="auto">
              <a:spcAft>
                <a:spcPts val="0"/>
              </a:spcAft>
              <a:buFont typeface="Arial" pitchFamily="34" charset="0"/>
              <a:buNone/>
              <a:defRPr/>
            </a:pPr>
            <a:r>
              <a:rPr lang="sv-SE" dirty="0" smtClean="0"/>
              <a:t>	Exempel: Grenverket 1-10</a:t>
            </a:r>
          </a:p>
          <a:p>
            <a:pPr fontAlgn="auto">
              <a:spcAft>
                <a:spcPts val="0"/>
              </a:spcAft>
              <a:buFont typeface="Arial" pitchFamily="34" charset="0"/>
              <a:buChar char="•"/>
              <a:defRPr/>
            </a:pPr>
            <a:endParaRPr lang="sv-SE" dirty="0" smtClean="0"/>
          </a:p>
          <a:p>
            <a:pPr fontAlgn="auto">
              <a:spcAft>
                <a:spcPts val="0"/>
              </a:spcAft>
              <a:buFont typeface="Arial" pitchFamily="34" charset="0"/>
              <a:buNone/>
              <a:defRPr/>
            </a:pPr>
            <a:r>
              <a:rPr lang="sv-SE" dirty="0" smtClean="0"/>
              <a:t>	Välbevarade radhuslängor med ursprunglig arkitektur samt tillhörande välgestaltade garage ritade av arkitekterna Jon Höjer och Sture Ljungqvist för Småstugebyrån i slutet av 1950-talet. Radhusen är goda och tidstypiska exempel på Småstugebyråns stora radhusproduktion från denna tid. Radhuslängorna utgör ett urval av de bäst bevarade radhuslängorna i ett större radhusområde med likartade hus i den nordvästra delen av Hässelby Gård.  (Fastställt 2005-02-12)</a:t>
            </a:r>
          </a:p>
        </p:txBody>
      </p:sp>
      <p:pic>
        <p:nvPicPr>
          <p:cNvPr id="49155" name="Bildobjekt 3" descr="Grenverket 1-5 a.jpg"/>
          <p:cNvPicPr>
            <a:picLocks noChangeAspect="1"/>
          </p:cNvPicPr>
          <p:nvPr/>
        </p:nvPicPr>
        <p:blipFill>
          <a:blip r:embed="rId3"/>
          <a:srcRect/>
          <a:stretch>
            <a:fillRect/>
          </a:stretch>
        </p:blipFill>
        <p:spPr bwMode="auto">
          <a:xfrm>
            <a:off x="900113" y="3716338"/>
            <a:ext cx="3533775" cy="2376487"/>
          </a:xfrm>
          <a:prstGeom prst="rect">
            <a:avLst/>
          </a:prstGeom>
          <a:noFill/>
          <a:ln w="9525">
            <a:noFill/>
            <a:miter lim="800000"/>
            <a:headEnd/>
            <a:tailEnd/>
          </a:ln>
        </p:spPr>
      </p:pic>
      <p:pic>
        <p:nvPicPr>
          <p:cNvPr id="49156" name="Picture 2" descr="http://www.bebyggelseregistret.raa.se/cocoon/bbr/raa-image/21000000865445.jpg?validFrom=1213641555759"/>
          <p:cNvPicPr>
            <a:picLocks noChangeAspect="1" noChangeArrowheads="1"/>
          </p:cNvPicPr>
          <p:nvPr/>
        </p:nvPicPr>
        <p:blipFill>
          <a:blip r:embed="rId4"/>
          <a:srcRect/>
          <a:stretch>
            <a:fillRect/>
          </a:stretch>
        </p:blipFill>
        <p:spPr bwMode="auto">
          <a:xfrm>
            <a:off x="5219700" y="3659188"/>
            <a:ext cx="3598863"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00563" y="274638"/>
            <a:ext cx="4186237" cy="1143000"/>
          </a:xfrm>
        </p:spPr>
        <p:txBody>
          <a:bodyPr rtlCol="0">
            <a:normAutofit/>
          </a:bodyPr>
          <a:lstStyle/>
          <a:p>
            <a:pPr fontAlgn="auto">
              <a:spcAft>
                <a:spcPts val="0"/>
              </a:spcAft>
              <a:defRPr/>
            </a:pPr>
            <a:r>
              <a:rPr lang="sv-SE" dirty="0" smtClean="0">
                <a:solidFill>
                  <a:schemeClr val="tx2">
                    <a:lumMod val="60000"/>
                    <a:lumOff val="40000"/>
                  </a:schemeClr>
                </a:solidFill>
              </a:rPr>
              <a:t>Familjehotellet</a:t>
            </a:r>
            <a:endParaRPr lang="sv-SE" dirty="0">
              <a:solidFill>
                <a:schemeClr val="tx2">
                  <a:lumMod val="60000"/>
                  <a:lumOff val="40000"/>
                </a:schemeClr>
              </a:solidFill>
            </a:endParaRPr>
          </a:p>
        </p:txBody>
      </p:sp>
      <p:sp>
        <p:nvSpPr>
          <p:cNvPr id="51202" name="Platshållare för innehåll 2"/>
          <p:cNvSpPr>
            <a:spLocks noGrp="1"/>
          </p:cNvSpPr>
          <p:nvPr>
            <p:ph idx="1"/>
          </p:nvPr>
        </p:nvSpPr>
        <p:spPr/>
        <p:txBody>
          <a:bodyPr/>
          <a:lstStyle/>
          <a:p>
            <a:endParaRPr lang="sv-SE" smtClean="0"/>
          </a:p>
        </p:txBody>
      </p:sp>
      <p:pic>
        <p:nvPicPr>
          <p:cNvPr id="51203" name="Picture 2" descr="http://www.bebyggelseregistret.raa.se/cocoon/bbr/raa-image/21000000863993.jpg?validFrom=1213641646734"/>
          <p:cNvPicPr>
            <a:picLocks noChangeAspect="1" noChangeArrowheads="1"/>
          </p:cNvPicPr>
          <p:nvPr/>
        </p:nvPicPr>
        <p:blipFill>
          <a:blip r:embed="rId3"/>
          <a:srcRect/>
          <a:stretch>
            <a:fillRect/>
          </a:stretch>
        </p:blipFill>
        <p:spPr bwMode="auto">
          <a:xfrm>
            <a:off x="0" y="0"/>
            <a:ext cx="4500563" cy="6923088"/>
          </a:xfrm>
          <a:prstGeom prst="rect">
            <a:avLst/>
          </a:prstGeom>
          <a:noFill/>
          <a:ln w="9525">
            <a:noFill/>
            <a:miter lim="800000"/>
            <a:headEnd/>
            <a:tailEnd/>
          </a:ln>
        </p:spPr>
      </p:pic>
      <p:pic>
        <p:nvPicPr>
          <p:cNvPr id="51204" name="Picture 2" descr="http://www.bebyggelseregistret.raa.se/cocoon/bbr/raa-image/21000000864047.jpg?validFrom=1213641646846"/>
          <p:cNvPicPr>
            <a:picLocks noChangeAspect="1" noChangeArrowheads="1"/>
          </p:cNvPicPr>
          <p:nvPr/>
        </p:nvPicPr>
        <p:blipFill>
          <a:blip r:embed="rId4"/>
          <a:srcRect/>
          <a:stretch>
            <a:fillRect/>
          </a:stretch>
        </p:blipFill>
        <p:spPr bwMode="auto">
          <a:xfrm>
            <a:off x="4500563" y="4149725"/>
            <a:ext cx="4643437" cy="3119438"/>
          </a:xfrm>
          <a:prstGeom prst="rect">
            <a:avLst/>
          </a:prstGeom>
          <a:noFill/>
          <a:ln w="9525">
            <a:noFill/>
            <a:miter lim="800000"/>
            <a:headEnd/>
            <a:tailEnd/>
          </a:ln>
        </p:spPr>
      </p:pic>
      <p:pic>
        <p:nvPicPr>
          <p:cNvPr id="51205" name="Picture 4" descr="http://www.bebyggelseregistret.raa.se/cocoon/bbr/raa-image/21000000863997.jpg?validFrom=1213641644565"/>
          <p:cNvPicPr>
            <a:picLocks noChangeAspect="1" noChangeArrowheads="1"/>
          </p:cNvPicPr>
          <p:nvPr/>
        </p:nvPicPr>
        <p:blipFill>
          <a:blip r:embed="rId5"/>
          <a:srcRect/>
          <a:stretch>
            <a:fillRect/>
          </a:stretch>
        </p:blipFill>
        <p:spPr bwMode="auto">
          <a:xfrm>
            <a:off x="4500563" y="1196975"/>
            <a:ext cx="4643437" cy="311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normAutofit fontScale="90000"/>
          </a:bodyPr>
          <a:lstStyle/>
          <a:p>
            <a:pPr fontAlgn="auto">
              <a:spcAft>
                <a:spcPts val="0"/>
              </a:spcAft>
              <a:defRPr/>
            </a:pPr>
            <a:r>
              <a:rPr lang="sv-SE" dirty="0" smtClean="0">
                <a:solidFill>
                  <a:srgbClr val="0070C0"/>
                </a:solidFill>
              </a:rPr>
              <a:t/>
            </a:r>
            <a:br>
              <a:rPr lang="sv-SE" dirty="0" smtClean="0">
                <a:solidFill>
                  <a:srgbClr val="0070C0"/>
                </a:solidFill>
              </a:rPr>
            </a:br>
            <a:r>
              <a:rPr lang="sv-SE" dirty="0" smtClean="0">
                <a:solidFill>
                  <a:srgbClr val="0070C0"/>
                </a:solidFill>
              </a:rPr>
              <a:t/>
            </a:r>
            <a:br>
              <a:rPr lang="sv-SE" dirty="0" smtClean="0">
                <a:solidFill>
                  <a:srgbClr val="0070C0"/>
                </a:solidFill>
              </a:rPr>
            </a:br>
            <a:r>
              <a:rPr lang="sv-SE" dirty="0" smtClean="0">
                <a:solidFill>
                  <a:srgbClr val="0070C0"/>
                </a:solidFill>
              </a:rPr>
              <a:t>Klassificering av bebyggelse i Hässelby Gård</a:t>
            </a:r>
            <a:br>
              <a:rPr lang="sv-SE" dirty="0" smtClean="0">
                <a:solidFill>
                  <a:srgbClr val="0070C0"/>
                </a:solidFill>
              </a:rPr>
            </a:br>
            <a:r>
              <a:rPr lang="sv-SE" sz="3100" dirty="0" smtClean="0">
                <a:solidFill>
                  <a:schemeClr val="tx1">
                    <a:lumMod val="50000"/>
                    <a:lumOff val="50000"/>
                  </a:schemeClr>
                </a:solidFill>
              </a:rPr>
              <a:t>Magnus Rönn, Stockholms stadsmuseum</a:t>
            </a:r>
            <a:endParaRPr lang="sv-SE" sz="3100" dirty="0">
              <a:solidFill>
                <a:schemeClr val="tx1">
                  <a:lumMod val="50000"/>
                  <a:lumOff val="50000"/>
                </a:schemeClr>
              </a:solidFill>
            </a:endParaRPr>
          </a:p>
        </p:txBody>
      </p:sp>
      <p:sp>
        <p:nvSpPr>
          <p:cNvPr id="3" name="Underrubrik 2"/>
          <p:cNvSpPr>
            <a:spLocks noGrp="1"/>
          </p:cNvSpPr>
          <p:nvPr>
            <p:ph type="subTitle" idx="1"/>
          </p:nvPr>
        </p:nvSpPr>
        <p:spPr>
          <a:xfrm>
            <a:off x="1908175" y="5157788"/>
            <a:ext cx="5864225" cy="481012"/>
          </a:xfrm>
        </p:spPr>
        <p:txBody>
          <a:bodyPr rtlCol="0">
            <a:normAutofit fontScale="92500" lnSpcReduction="20000"/>
          </a:bodyPr>
          <a:lstStyle/>
          <a:p>
            <a:pPr fontAlgn="auto">
              <a:spcAft>
                <a:spcPts val="0"/>
              </a:spcAft>
              <a:buFont typeface="Arial" pitchFamily="34" charset="0"/>
              <a:buNone/>
              <a:defRPr/>
            </a:pPr>
            <a:endParaRPr lang="sv-SE" dirty="0" smtClean="0"/>
          </a:p>
          <a:p>
            <a:pPr fontAlgn="auto">
              <a:spcAft>
                <a:spcPts val="0"/>
              </a:spcAft>
              <a:buFont typeface="Arial" pitchFamily="34" charset="0"/>
              <a:buNone/>
              <a:defRPr/>
            </a:pPr>
            <a:endParaRPr lang="sv-SE" dirty="0"/>
          </a:p>
        </p:txBody>
      </p:sp>
      <p:pic>
        <p:nvPicPr>
          <p:cNvPr id="17411" name="Picture 4" descr="http://www.bebyggelseregistret.raa.se/cocoon/bbr/raa-image/21000000865957.jpg?validFrom=1213641669122"/>
          <p:cNvPicPr>
            <a:picLocks noChangeAspect="1" noChangeArrowheads="1"/>
          </p:cNvPicPr>
          <p:nvPr/>
        </p:nvPicPr>
        <p:blipFill>
          <a:blip r:embed="rId3"/>
          <a:srcRect/>
          <a:stretch>
            <a:fillRect/>
          </a:stretch>
        </p:blipFill>
        <p:spPr bwMode="auto">
          <a:xfrm>
            <a:off x="0" y="0"/>
            <a:ext cx="3203575" cy="2173288"/>
          </a:xfrm>
          <a:prstGeom prst="rect">
            <a:avLst/>
          </a:prstGeom>
          <a:noFill/>
          <a:ln w="9525">
            <a:noFill/>
            <a:miter lim="800000"/>
            <a:headEnd/>
            <a:tailEnd/>
          </a:ln>
        </p:spPr>
      </p:pic>
      <p:pic>
        <p:nvPicPr>
          <p:cNvPr id="17412" name="Picture 6" descr="http://www.bebyggelseregistret.raa.se/cocoon/bbr/raa-image/21000000864159.jpg?validFrom=1213641548130"/>
          <p:cNvPicPr>
            <a:picLocks noChangeAspect="1" noChangeArrowheads="1"/>
          </p:cNvPicPr>
          <p:nvPr/>
        </p:nvPicPr>
        <p:blipFill>
          <a:blip r:embed="rId4"/>
          <a:srcRect/>
          <a:stretch>
            <a:fillRect/>
          </a:stretch>
        </p:blipFill>
        <p:spPr bwMode="auto">
          <a:xfrm>
            <a:off x="2987675" y="0"/>
            <a:ext cx="3214688" cy="2160588"/>
          </a:xfrm>
          <a:prstGeom prst="rect">
            <a:avLst/>
          </a:prstGeom>
          <a:noFill/>
          <a:ln w="9525">
            <a:noFill/>
            <a:miter lim="800000"/>
            <a:headEnd/>
            <a:tailEnd/>
          </a:ln>
        </p:spPr>
      </p:pic>
      <p:pic>
        <p:nvPicPr>
          <p:cNvPr id="17413" name="Picture 8" descr="http://www.bebyggelseregistret.raa.se/cocoon/bbr/raa-image/21000000864937.jpg?validFrom=1213641654587"/>
          <p:cNvPicPr>
            <a:picLocks noChangeAspect="1" noChangeArrowheads="1"/>
          </p:cNvPicPr>
          <p:nvPr/>
        </p:nvPicPr>
        <p:blipFill>
          <a:blip r:embed="rId5"/>
          <a:srcRect/>
          <a:stretch>
            <a:fillRect/>
          </a:stretch>
        </p:blipFill>
        <p:spPr bwMode="auto">
          <a:xfrm>
            <a:off x="5867400" y="0"/>
            <a:ext cx="3276600" cy="2166938"/>
          </a:xfrm>
          <a:prstGeom prst="rect">
            <a:avLst/>
          </a:prstGeom>
          <a:noFill/>
          <a:ln w="9525">
            <a:noFill/>
            <a:miter lim="800000"/>
            <a:headEnd/>
            <a:tailEnd/>
          </a:ln>
        </p:spPr>
      </p:pic>
      <p:pic>
        <p:nvPicPr>
          <p:cNvPr id="17414" name="Picture 12" descr="http://www.bebyggelseregistret.raa.se/cocoon/bbr/raa-image/21000000864047.jpg?validFrom=1213641646846"/>
          <p:cNvPicPr>
            <a:picLocks noChangeAspect="1" noChangeArrowheads="1"/>
          </p:cNvPicPr>
          <p:nvPr/>
        </p:nvPicPr>
        <p:blipFill>
          <a:blip r:embed="rId6"/>
          <a:srcRect/>
          <a:stretch>
            <a:fillRect/>
          </a:stretch>
        </p:blipFill>
        <p:spPr bwMode="auto">
          <a:xfrm>
            <a:off x="0" y="4318000"/>
            <a:ext cx="3779838" cy="2540000"/>
          </a:xfrm>
          <a:prstGeom prst="rect">
            <a:avLst/>
          </a:prstGeom>
          <a:noFill/>
          <a:ln w="9525">
            <a:noFill/>
            <a:miter lim="800000"/>
            <a:headEnd/>
            <a:tailEnd/>
          </a:ln>
        </p:spPr>
      </p:pic>
      <p:pic>
        <p:nvPicPr>
          <p:cNvPr id="17415" name="Picture 14" descr="http://www.bebyggelseregistret.raa.se/cocoon/bbr/raa-image/21000000863971.jpg?validFrom=1213641659509"/>
          <p:cNvPicPr>
            <a:picLocks noChangeAspect="1" noChangeArrowheads="1"/>
          </p:cNvPicPr>
          <p:nvPr/>
        </p:nvPicPr>
        <p:blipFill>
          <a:blip r:embed="rId7"/>
          <a:srcRect/>
          <a:stretch>
            <a:fillRect/>
          </a:stretch>
        </p:blipFill>
        <p:spPr bwMode="auto">
          <a:xfrm>
            <a:off x="5364163" y="4318000"/>
            <a:ext cx="3779837" cy="2540000"/>
          </a:xfrm>
          <a:prstGeom prst="rect">
            <a:avLst/>
          </a:prstGeom>
          <a:noFill/>
          <a:ln w="9525">
            <a:noFill/>
            <a:miter lim="800000"/>
            <a:headEnd/>
            <a:tailEnd/>
          </a:ln>
        </p:spPr>
      </p:pic>
      <p:pic>
        <p:nvPicPr>
          <p:cNvPr id="17416" name="Picture 16" descr="http://www.bebyggelseregistret.raa.se/cocoon/bbr/raa-image/21000000863937.jpg?validFrom=1213641538495"/>
          <p:cNvPicPr>
            <a:picLocks noChangeAspect="1" noChangeArrowheads="1"/>
          </p:cNvPicPr>
          <p:nvPr/>
        </p:nvPicPr>
        <p:blipFill>
          <a:blip r:embed="rId8"/>
          <a:srcRect/>
          <a:stretch>
            <a:fillRect/>
          </a:stretch>
        </p:blipFill>
        <p:spPr bwMode="auto">
          <a:xfrm>
            <a:off x="3708400" y="4310063"/>
            <a:ext cx="1655763" cy="2547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ubrik 1"/>
          <p:cNvSpPr>
            <a:spLocks noGrp="1"/>
          </p:cNvSpPr>
          <p:nvPr>
            <p:ph type="title"/>
          </p:nvPr>
        </p:nvSpPr>
        <p:spPr/>
        <p:txBody>
          <a:bodyPr/>
          <a:lstStyle/>
          <a:p>
            <a:endParaRPr lang="sv-SE" smtClean="0"/>
          </a:p>
        </p:txBody>
      </p:sp>
      <p:sp>
        <p:nvSpPr>
          <p:cNvPr id="53250" name="Platshållare för innehåll 2"/>
          <p:cNvSpPr>
            <a:spLocks noGrp="1"/>
          </p:cNvSpPr>
          <p:nvPr>
            <p:ph idx="1"/>
          </p:nvPr>
        </p:nvSpPr>
        <p:spPr/>
        <p:txBody>
          <a:bodyPr/>
          <a:lstStyle/>
          <a:p>
            <a:endParaRPr lang="sv-SE" smtClean="0"/>
          </a:p>
        </p:txBody>
      </p:sp>
      <p:pic>
        <p:nvPicPr>
          <p:cNvPr id="53251" name="Picture 2" descr="http://www.bebyggelseregistret.raa.se/cocoon/bbr/raa-image/21000000864045.jpg?validFrom=1213641644974"/>
          <p:cNvPicPr>
            <a:picLocks noChangeAspect="1" noChangeArrowheads="1"/>
          </p:cNvPicPr>
          <p:nvPr/>
        </p:nvPicPr>
        <p:blipFill>
          <a:blip r:embed="rId3"/>
          <a:srcRect/>
          <a:stretch>
            <a:fillRect/>
          </a:stretch>
        </p:blipFill>
        <p:spPr bwMode="auto">
          <a:xfrm>
            <a:off x="0" y="3573463"/>
            <a:ext cx="4889500" cy="3284537"/>
          </a:xfrm>
          <a:prstGeom prst="rect">
            <a:avLst/>
          </a:prstGeom>
          <a:noFill/>
          <a:ln w="9525">
            <a:noFill/>
            <a:miter lim="800000"/>
            <a:headEnd/>
            <a:tailEnd/>
          </a:ln>
        </p:spPr>
      </p:pic>
      <p:pic>
        <p:nvPicPr>
          <p:cNvPr id="53252" name="Picture 6" descr="http://www.bebyggelseregistret.raa.se/cocoon/bbr/raa-image/21000000864023.jpg?validFrom=1213641648053"/>
          <p:cNvPicPr>
            <a:picLocks noChangeAspect="1" noChangeArrowheads="1"/>
          </p:cNvPicPr>
          <p:nvPr/>
        </p:nvPicPr>
        <p:blipFill>
          <a:blip r:embed="rId4"/>
          <a:srcRect/>
          <a:stretch>
            <a:fillRect/>
          </a:stretch>
        </p:blipFill>
        <p:spPr bwMode="auto">
          <a:xfrm>
            <a:off x="4362450" y="0"/>
            <a:ext cx="4781550" cy="3213100"/>
          </a:xfrm>
          <a:prstGeom prst="rect">
            <a:avLst/>
          </a:prstGeom>
          <a:noFill/>
          <a:ln w="9525">
            <a:noFill/>
            <a:miter lim="800000"/>
            <a:headEnd/>
            <a:tailEnd/>
          </a:ln>
        </p:spPr>
      </p:pic>
      <p:pic>
        <p:nvPicPr>
          <p:cNvPr id="53253" name="Picture 10" descr="http://www.bebyggelseregistret.raa.se/cocoon/bbr/raa-image/21000000864271.jpg?validFrom=1213641645671"/>
          <p:cNvPicPr>
            <a:picLocks noChangeAspect="1" noChangeArrowheads="1"/>
          </p:cNvPicPr>
          <p:nvPr/>
        </p:nvPicPr>
        <p:blipFill>
          <a:blip r:embed="rId5"/>
          <a:srcRect/>
          <a:stretch>
            <a:fillRect/>
          </a:stretch>
        </p:blipFill>
        <p:spPr bwMode="auto">
          <a:xfrm>
            <a:off x="0" y="0"/>
            <a:ext cx="5508625" cy="3700463"/>
          </a:xfrm>
          <a:prstGeom prst="rect">
            <a:avLst/>
          </a:prstGeom>
          <a:noFill/>
          <a:ln w="9525">
            <a:noFill/>
            <a:miter lim="800000"/>
            <a:headEnd/>
            <a:tailEnd/>
          </a:ln>
        </p:spPr>
      </p:pic>
      <p:pic>
        <p:nvPicPr>
          <p:cNvPr id="53254" name="Picture 12" descr="http://www.bebyggelseregistret.raa.se/cocoon/bbr/raa-image/21000000864021.jpg?validFrom=1213641646034"/>
          <p:cNvPicPr>
            <a:picLocks noChangeAspect="1" noChangeArrowheads="1"/>
          </p:cNvPicPr>
          <p:nvPr/>
        </p:nvPicPr>
        <p:blipFill>
          <a:blip r:embed="rId6"/>
          <a:srcRect/>
          <a:stretch>
            <a:fillRect/>
          </a:stretch>
        </p:blipFill>
        <p:spPr bwMode="auto">
          <a:xfrm>
            <a:off x="3635375" y="3157538"/>
            <a:ext cx="5508625" cy="370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tx2">
                    <a:lumMod val="60000"/>
                    <a:lumOff val="40000"/>
                  </a:schemeClr>
                </a:solidFill>
              </a:rPr>
              <a:t>Hässelby Slott</a:t>
            </a:r>
            <a:endParaRPr lang="sv-SE" dirty="0">
              <a:solidFill>
                <a:schemeClr val="tx2">
                  <a:lumMod val="60000"/>
                  <a:lumOff val="40000"/>
                </a:schemeClr>
              </a:solidFill>
            </a:endParaRPr>
          </a:p>
        </p:txBody>
      </p:sp>
      <p:pic>
        <p:nvPicPr>
          <p:cNvPr id="55298" name="Platshållare för innehåll 3" descr="Hässelby Slott a.jpg"/>
          <p:cNvPicPr>
            <a:picLocks noGrp="1" noChangeAspect="1"/>
          </p:cNvPicPr>
          <p:nvPr>
            <p:ph idx="1"/>
          </p:nvPr>
        </p:nvPicPr>
        <p:blipFill>
          <a:blip r:embed="rId3"/>
          <a:srcRect/>
          <a:stretch>
            <a:fillRect/>
          </a:stretch>
        </p:blipFill>
        <p:spPr>
          <a:xfrm>
            <a:off x="817563" y="1341438"/>
            <a:ext cx="7608887" cy="511175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ubrik 1"/>
          <p:cNvSpPr>
            <a:spLocks noGrp="1"/>
          </p:cNvSpPr>
          <p:nvPr>
            <p:ph type="title"/>
          </p:nvPr>
        </p:nvSpPr>
        <p:spPr/>
        <p:txBody>
          <a:bodyPr/>
          <a:lstStyle/>
          <a:p>
            <a:endParaRPr lang="sv-SE" smtClean="0"/>
          </a:p>
        </p:txBody>
      </p:sp>
      <p:sp>
        <p:nvSpPr>
          <p:cNvPr id="57346" name="Platshållare för innehåll 2"/>
          <p:cNvSpPr>
            <a:spLocks noGrp="1"/>
          </p:cNvSpPr>
          <p:nvPr>
            <p:ph idx="1"/>
          </p:nvPr>
        </p:nvSpPr>
        <p:spPr/>
        <p:txBody>
          <a:bodyPr/>
          <a:lstStyle/>
          <a:p>
            <a:endParaRPr lang="sv-SE" smtClean="0"/>
          </a:p>
        </p:txBody>
      </p:sp>
      <p:pic>
        <p:nvPicPr>
          <p:cNvPr id="57347" name="Picture 10" descr="http://www.bebyggelseregistret.raa.se/cocoon/bbr/raa-image/21000000864153.jpg?validFrom=1213641547738"/>
          <p:cNvPicPr>
            <a:picLocks noChangeAspect="1" noChangeArrowheads="1"/>
          </p:cNvPicPr>
          <p:nvPr/>
        </p:nvPicPr>
        <p:blipFill>
          <a:blip r:embed="rId3"/>
          <a:srcRect/>
          <a:stretch>
            <a:fillRect/>
          </a:stretch>
        </p:blipFill>
        <p:spPr bwMode="auto">
          <a:xfrm>
            <a:off x="-396875" y="3448050"/>
            <a:ext cx="5076825" cy="3409950"/>
          </a:xfrm>
          <a:prstGeom prst="rect">
            <a:avLst/>
          </a:prstGeom>
          <a:noFill/>
          <a:ln w="9525">
            <a:noFill/>
            <a:miter lim="800000"/>
            <a:headEnd/>
            <a:tailEnd/>
          </a:ln>
        </p:spPr>
      </p:pic>
      <p:pic>
        <p:nvPicPr>
          <p:cNvPr id="57348" name="Picture 12" descr="http://www.bebyggelseregistret.raa.se/cocoon/bbr/raa-image/21000000864425.jpg?validFrom=1213641550565"/>
          <p:cNvPicPr>
            <a:picLocks noChangeAspect="1" noChangeArrowheads="1"/>
          </p:cNvPicPr>
          <p:nvPr/>
        </p:nvPicPr>
        <p:blipFill>
          <a:blip r:embed="rId4"/>
          <a:srcRect/>
          <a:stretch>
            <a:fillRect/>
          </a:stretch>
        </p:blipFill>
        <p:spPr bwMode="auto">
          <a:xfrm>
            <a:off x="-757238" y="0"/>
            <a:ext cx="5103813" cy="3429000"/>
          </a:xfrm>
          <a:prstGeom prst="rect">
            <a:avLst/>
          </a:prstGeom>
          <a:noFill/>
          <a:ln w="9525">
            <a:noFill/>
            <a:miter lim="800000"/>
            <a:headEnd/>
            <a:tailEnd/>
          </a:ln>
        </p:spPr>
      </p:pic>
      <p:pic>
        <p:nvPicPr>
          <p:cNvPr id="57349" name="Picture 4" descr="http://www.bebyggelseregistret.raa.se/cocoon/bbr/raa-image/21000000864197.jpg?validFrom=1213641549600"/>
          <p:cNvPicPr>
            <a:picLocks noChangeAspect="1" noChangeArrowheads="1"/>
          </p:cNvPicPr>
          <p:nvPr/>
        </p:nvPicPr>
        <p:blipFill>
          <a:blip r:embed="rId5"/>
          <a:srcRect/>
          <a:stretch>
            <a:fillRect/>
          </a:stretch>
        </p:blipFill>
        <p:spPr bwMode="auto">
          <a:xfrm>
            <a:off x="4356100" y="0"/>
            <a:ext cx="5103813" cy="3429000"/>
          </a:xfrm>
          <a:prstGeom prst="rect">
            <a:avLst/>
          </a:prstGeom>
          <a:noFill/>
          <a:ln w="9525">
            <a:noFill/>
            <a:miter lim="800000"/>
            <a:headEnd/>
            <a:tailEnd/>
          </a:ln>
        </p:spPr>
      </p:pic>
      <p:pic>
        <p:nvPicPr>
          <p:cNvPr id="57350" name="Picture 2" descr="http://www.bebyggelseregistret.raa.se/cocoon/bbr/raa-image/21000000864199.jpg?validFrom=1213641549920"/>
          <p:cNvPicPr>
            <a:picLocks noChangeAspect="1" noChangeArrowheads="1"/>
          </p:cNvPicPr>
          <p:nvPr/>
        </p:nvPicPr>
        <p:blipFill>
          <a:blip r:embed="rId6"/>
          <a:srcRect/>
          <a:stretch>
            <a:fillRect/>
          </a:stretch>
        </p:blipFill>
        <p:spPr bwMode="auto">
          <a:xfrm>
            <a:off x="4787900" y="3429000"/>
            <a:ext cx="5103813" cy="3429000"/>
          </a:xfrm>
          <a:prstGeom prst="rect">
            <a:avLst/>
          </a:prstGeom>
          <a:noFill/>
          <a:ln w="9525">
            <a:noFill/>
            <a:miter lim="800000"/>
            <a:headEnd/>
            <a:tailEnd/>
          </a:ln>
        </p:spPr>
      </p:pic>
      <p:pic>
        <p:nvPicPr>
          <p:cNvPr id="57351" name="Picture 14" descr="http://www.bebyggelseregistret.raa.se/cocoon/bbr/raa-image/21000000864171.jpg?validFrom=1213641548925"/>
          <p:cNvPicPr>
            <a:picLocks noChangeAspect="1" noChangeArrowheads="1"/>
          </p:cNvPicPr>
          <p:nvPr/>
        </p:nvPicPr>
        <p:blipFill>
          <a:blip r:embed="rId7"/>
          <a:srcRect/>
          <a:stretch>
            <a:fillRect/>
          </a:stretch>
        </p:blipFill>
        <p:spPr bwMode="auto">
          <a:xfrm>
            <a:off x="2555875" y="1962150"/>
            <a:ext cx="3182938"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accent5">
                    <a:lumMod val="75000"/>
                  </a:schemeClr>
                </a:solidFill>
              </a:rPr>
              <a:t>Bygglov och bygganmälan</a:t>
            </a:r>
            <a:endParaRPr lang="sv-SE" dirty="0">
              <a:solidFill>
                <a:schemeClr val="accent5">
                  <a:lumMod val="75000"/>
                </a:schemeClr>
              </a:solidFill>
            </a:endParaRPr>
          </a:p>
        </p:txBody>
      </p:sp>
      <p:sp>
        <p:nvSpPr>
          <p:cNvPr id="3" name="Platshållare för innehåll 2"/>
          <p:cNvSpPr>
            <a:spLocks noGrp="1"/>
          </p:cNvSpPr>
          <p:nvPr>
            <p:ph idx="1"/>
          </p:nvPr>
        </p:nvSpPr>
        <p:spPr>
          <a:xfrm>
            <a:off x="457200" y="1600200"/>
            <a:ext cx="8229600" cy="5068888"/>
          </a:xfrm>
        </p:spPr>
        <p:txBody>
          <a:bodyPr rtlCol="0">
            <a:normAutofit fontScale="85000" lnSpcReduction="20000"/>
          </a:bodyPr>
          <a:lstStyle/>
          <a:p>
            <a:pPr fontAlgn="auto">
              <a:spcAft>
                <a:spcPts val="0"/>
              </a:spcAft>
              <a:buFont typeface="Arial" pitchFamily="34" charset="0"/>
              <a:buChar char="•"/>
              <a:defRPr/>
            </a:pPr>
            <a:r>
              <a:rPr lang="sv-SE" dirty="0" smtClean="0"/>
              <a:t>Stadsbyggnadskontoret informerar om vad som kräver bygglov/bygganmälan</a:t>
            </a:r>
          </a:p>
          <a:p>
            <a:pPr fontAlgn="auto">
              <a:spcAft>
                <a:spcPts val="0"/>
              </a:spcAft>
              <a:buFont typeface="Arial" pitchFamily="34" charset="0"/>
              <a:buChar char="•"/>
              <a:defRPr/>
            </a:pPr>
            <a:endParaRPr lang="sv-SE" dirty="0"/>
          </a:p>
          <a:p>
            <a:pPr fontAlgn="auto">
              <a:spcAft>
                <a:spcPts val="0"/>
              </a:spcAft>
              <a:buFont typeface="Arial" pitchFamily="34" charset="0"/>
              <a:buChar char="•"/>
              <a:defRPr/>
            </a:pPr>
            <a:r>
              <a:rPr lang="sv-SE" dirty="0" smtClean="0"/>
              <a:t>Bygglov söks hos Stadsbyggnadskontoret där även bygganmälan görs.</a:t>
            </a:r>
          </a:p>
          <a:p>
            <a:pPr fontAlgn="auto">
              <a:spcAft>
                <a:spcPts val="0"/>
              </a:spcAft>
              <a:buFont typeface="Arial" pitchFamily="34" charset="0"/>
              <a:buChar char="•"/>
              <a:defRPr/>
            </a:pPr>
            <a:endParaRPr lang="sv-SE" dirty="0" smtClean="0"/>
          </a:p>
          <a:p>
            <a:pPr fontAlgn="auto">
              <a:spcAft>
                <a:spcPts val="0"/>
              </a:spcAft>
              <a:buFont typeface="Arial" pitchFamily="34" charset="0"/>
              <a:buChar char="•"/>
              <a:defRPr/>
            </a:pPr>
            <a:r>
              <a:rPr lang="sv-SE" dirty="0" smtClean="0"/>
              <a:t>Stadsmuseet är remissinstans för bygglov.</a:t>
            </a:r>
          </a:p>
          <a:p>
            <a:pPr fontAlgn="auto">
              <a:spcAft>
                <a:spcPts val="0"/>
              </a:spcAft>
              <a:buFont typeface="Arial" pitchFamily="34" charset="0"/>
              <a:buNone/>
              <a:defRPr/>
            </a:pPr>
            <a:endParaRPr lang="sv-SE" dirty="0" smtClean="0"/>
          </a:p>
          <a:p>
            <a:pPr fontAlgn="auto">
              <a:spcAft>
                <a:spcPts val="0"/>
              </a:spcAft>
              <a:buFont typeface="Arial" pitchFamily="34" charset="0"/>
              <a:buChar char="•"/>
              <a:defRPr/>
            </a:pPr>
            <a:r>
              <a:rPr lang="sv-SE" dirty="0" smtClean="0"/>
              <a:t>Stadsbyggnadskontoret avgör vilka ärenden som remitteras till Stadsmuseet.</a:t>
            </a:r>
          </a:p>
          <a:p>
            <a:pPr fontAlgn="auto">
              <a:spcAft>
                <a:spcPts val="0"/>
              </a:spcAft>
              <a:buFont typeface="Arial" pitchFamily="34" charset="0"/>
              <a:buChar char="•"/>
              <a:defRPr/>
            </a:pPr>
            <a:endParaRPr lang="sv-SE" dirty="0" smtClean="0"/>
          </a:p>
          <a:p>
            <a:pPr fontAlgn="auto">
              <a:spcAft>
                <a:spcPts val="0"/>
              </a:spcAft>
              <a:buFont typeface="Arial" pitchFamily="34" charset="0"/>
              <a:buChar char="•"/>
              <a:defRPr/>
            </a:pPr>
            <a:r>
              <a:rPr lang="sv-SE" dirty="0" smtClean="0"/>
              <a:t>Beslut fattas ofta i stadsbyggnadsnämnden.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accent5">
                    <a:lumMod val="75000"/>
                  </a:schemeClr>
                </a:solidFill>
              </a:rPr>
              <a:t>Var kan jag få mer information?</a:t>
            </a:r>
            <a:endParaRPr lang="sv-SE" dirty="0">
              <a:solidFill>
                <a:schemeClr val="accent5">
                  <a:lumMod val="75000"/>
                </a:schemeClr>
              </a:solidFill>
            </a:endParaRPr>
          </a:p>
        </p:txBody>
      </p:sp>
      <p:sp>
        <p:nvSpPr>
          <p:cNvPr id="3" name="Platshållare för innehåll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sv-SE" dirty="0" smtClean="0"/>
              <a:t>Kulturhistorisk klassificeringskarta, </a:t>
            </a:r>
            <a:r>
              <a:rPr lang="sv-SE" u="sng" dirty="0" err="1" smtClean="0">
                <a:solidFill>
                  <a:srgbClr val="0070C0"/>
                </a:solidFill>
                <a:hlinkClick r:id="rId3"/>
              </a:rPr>
              <a:t>www.stockholm.se/sbk</a:t>
            </a:r>
            <a:r>
              <a:rPr lang="sv-SE" u="sng" dirty="0" smtClean="0">
                <a:solidFill>
                  <a:srgbClr val="0070C0"/>
                </a:solidFill>
              </a:rPr>
              <a:t>  </a:t>
            </a:r>
            <a:r>
              <a:rPr lang="sv-SE" dirty="0" smtClean="0"/>
              <a:t>eller </a:t>
            </a:r>
            <a:r>
              <a:rPr lang="sv-SE" dirty="0" err="1" smtClean="0">
                <a:hlinkClick r:id="rId4"/>
              </a:rPr>
              <a:t>www.stadsmuseum.stockholm.se</a:t>
            </a:r>
            <a:endParaRPr lang="sv-SE" u="sng" dirty="0" smtClean="0">
              <a:solidFill>
                <a:srgbClr val="0070C0"/>
              </a:solidFill>
            </a:endParaRPr>
          </a:p>
          <a:p>
            <a:pPr fontAlgn="auto">
              <a:spcAft>
                <a:spcPts val="0"/>
              </a:spcAft>
              <a:buFont typeface="Arial" pitchFamily="34" charset="0"/>
              <a:buChar char="•"/>
              <a:defRPr/>
            </a:pPr>
            <a:r>
              <a:rPr lang="sv-SE" dirty="0" smtClean="0"/>
              <a:t>Stadsbyggnadskontoret, </a:t>
            </a:r>
            <a:r>
              <a:rPr lang="sv-SE" u="sng" dirty="0" err="1" smtClean="0">
                <a:solidFill>
                  <a:srgbClr val="0070C0"/>
                </a:solidFill>
                <a:hlinkClick r:id="rId3"/>
              </a:rPr>
              <a:t>www.stockholm.se/sbk</a:t>
            </a:r>
            <a:endParaRPr lang="sv-SE" u="sng" dirty="0" smtClean="0">
              <a:solidFill>
                <a:srgbClr val="0070C0"/>
              </a:solidFill>
            </a:endParaRPr>
          </a:p>
          <a:p>
            <a:pPr fontAlgn="auto">
              <a:spcAft>
                <a:spcPts val="0"/>
              </a:spcAft>
              <a:buFont typeface="Arial" pitchFamily="34" charset="0"/>
              <a:buChar char="•"/>
              <a:defRPr/>
            </a:pPr>
            <a:r>
              <a:rPr lang="sv-SE" dirty="0" smtClean="0"/>
              <a:t>Stockholms stadsmuseum och Faktarummet, </a:t>
            </a:r>
            <a:r>
              <a:rPr lang="sv-SE" u="sng" dirty="0" err="1" smtClean="0">
                <a:solidFill>
                  <a:srgbClr val="0070C0"/>
                </a:solidFill>
                <a:hlinkClick r:id="rId4"/>
              </a:rPr>
              <a:t>www.stadsmuseum.stockholm.se</a:t>
            </a:r>
            <a:endParaRPr lang="sv-SE" u="sng" dirty="0" smtClean="0">
              <a:solidFill>
                <a:srgbClr val="0070C0"/>
              </a:solidFill>
            </a:endParaRPr>
          </a:p>
          <a:p>
            <a:pPr fontAlgn="auto">
              <a:spcAft>
                <a:spcPts val="0"/>
              </a:spcAft>
              <a:buFont typeface="Arial" pitchFamily="34" charset="0"/>
              <a:buChar char="•"/>
              <a:defRPr/>
            </a:pPr>
            <a:r>
              <a:rPr lang="sv-SE" dirty="0" smtClean="0"/>
              <a:t>Stockholms läns museum, </a:t>
            </a:r>
            <a:r>
              <a:rPr lang="sv-SE" u="sng" dirty="0" err="1" smtClean="0">
                <a:solidFill>
                  <a:srgbClr val="0070C0"/>
                </a:solidFill>
                <a:hlinkClick r:id="rId5"/>
              </a:rPr>
              <a:t>www.lansmuseum.a.se</a:t>
            </a:r>
            <a:endParaRPr lang="sv-SE" u="sng" dirty="0" smtClean="0">
              <a:solidFill>
                <a:srgbClr val="0070C0"/>
              </a:solidFill>
            </a:endParaRPr>
          </a:p>
          <a:p>
            <a:pPr fontAlgn="auto">
              <a:spcAft>
                <a:spcPts val="0"/>
              </a:spcAft>
              <a:buFont typeface="Arial" pitchFamily="34" charset="0"/>
              <a:buChar char="•"/>
              <a:defRPr/>
            </a:pPr>
            <a:r>
              <a:rPr lang="sv-SE" dirty="0" smtClean="0"/>
              <a:t>Riksantikvarieämbetet och Bebyggelseregistret, </a:t>
            </a:r>
            <a:r>
              <a:rPr lang="sv-SE" u="sng" dirty="0" err="1" smtClean="0">
                <a:solidFill>
                  <a:srgbClr val="0070C0"/>
                </a:solidFill>
                <a:hlinkClick r:id="rId6"/>
              </a:rPr>
              <a:t>www.raa.se</a:t>
            </a:r>
            <a:endParaRPr lang="sv-SE" u="sng" dirty="0" smtClean="0">
              <a:solidFill>
                <a:srgbClr val="0070C0"/>
              </a:solidFill>
            </a:endParaRPr>
          </a:p>
          <a:p>
            <a:pPr fontAlgn="auto">
              <a:spcAft>
                <a:spcPts val="0"/>
              </a:spcAft>
              <a:buFont typeface="Arial" pitchFamily="34" charset="0"/>
              <a:buChar char="•"/>
              <a:defRPr/>
            </a:pPr>
            <a:r>
              <a:rPr lang="sv-SE" dirty="0" smtClean="0"/>
              <a:t>Länsstyrelsen, </a:t>
            </a:r>
            <a:r>
              <a:rPr lang="sv-SE" u="sng" dirty="0" err="1" smtClean="0">
                <a:solidFill>
                  <a:srgbClr val="0070C0"/>
                </a:solidFill>
                <a:hlinkClick r:id="rId7"/>
              </a:rPr>
              <a:t>www.lansstyrelsen.se/stockholm</a:t>
            </a:r>
            <a:endParaRPr lang="sv-SE" u="sng" dirty="0" smtClean="0">
              <a:solidFill>
                <a:srgbClr val="0070C0"/>
              </a:solidFill>
            </a:endParaRPr>
          </a:p>
          <a:p>
            <a:pPr fontAlgn="auto">
              <a:spcAft>
                <a:spcPts val="0"/>
              </a:spcAft>
              <a:buFont typeface="Arial" pitchFamily="34" charset="0"/>
              <a:buChar char="•"/>
              <a:defRPr/>
            </a:pPr>
            <a:r>
              <a:rPr lang="sv-SE" dirty="0" smtClean="0"/>
              <a:t>Sveriges privatpraktiserande byggnadsantikvarier SPBA, </a:t>
            </a:r>
            <a:r>
              <a:rPr lang="sv-SE" u="sng" dirty="0" err="1" smtClean="0">
                <a:solidFill>
                  <a:srgbClr val="0070C0"/>
                </a:solidFill>
                <a:hlinkClick r:id="rId8"/>
              </a:rPr>
              <a:t>www.spba.se</a:t>
            </a:r>
            <a:endParaRPr lang="sv-SE" u="sng" dirty="0" smtClean="0">
              <a:solidFill>
                <a:srgbClr val="0070C0"/>
              </a:solidFill>
            </a:endParaRPr>
          </a:p>
          <a:p>
            <a:pPr fontAlgn="auto">
              <a:spcAft>
                <a:spcPts val="0"/>
              </a:spcAft>
              <a:buFont typeface="Arial" pitchFamily="34" charset="0"/>
              <a:buChar char="•"/>
              <a:defRPr/>
            </a:pPr>
            <a:r>
              <a:rPr lang="sv-SE" dirty="0" smtClean="0"/>
              <a:t>Plan- och bygglagen, </a:t>
            </a:r>
            <a:r>
              <a:rPr lang="sv-SE" u="sng" dirty="0" err="1" smtClean="0">
                <a:solidFill>
                  <a:srgbClr val="0070C0"/>
                </a:solidFill>
                <a:hlinkClick r:id="rId9"/>
              </a:rPr>
              <a:t>www.notisum.se</a:t>
            </a:r>
            <a:endParaRPr lang="sv-SE" u="sng" dirty="0" smtClean="0">
              <a:solidFill>
                <a:srgbClr val="0070C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196975"/>
            <a:ext cx="7772400" cy="1655763"/>
          </a:xfrm>
        </p:spPr>
        <p:txBody>
          <a:bodyPr rtlCol="0">
            <a:normAutofit/>
          </a:bodyPr>
          <a:lstStyle/>
          <a:p>
            <a:pPr fontAlgn="auto">
              <a:spcAft>
                <a:spcPts val="0"/>
              </a:spcAft>
              <a:defRPr/>
            </a:pPr>
            <a:r>
              <a:rPr lang="sv-SE" dirty="0" smtClean="0">
                <a:solidFill>
                  <a:schemeClr val="accent5">
                    <a:lumMod val="75000"/>
                  </a:schemeClr>
                </a:solidFill>
              </a:rPr>
              <a:t>Tack för uppmärksamheten</a:t>
            </a:r>
            <a:endParaRPr lang="sv-SE" dirty="0">
              <a:solidFill>
                <a:schemeClr val="accent5">
                  <a:lumMod val="75000"/>
                </a:schemeClr>
              </a:solidFill>
            </a:endParaRPr>
          </a:p>
        </p:txBody>
      </p:sp>
      <p:sp>
        <p:nvSpPr>
          <p:cNvPr id="3" name="Underrubrik 2"/>
          <p:cNvSpPr>
            <a:spLocks noGrp="1"/>
          </p:cNvSpPr>
          <p:nvPr>
            <p:ph type="subTitle" idx="1"/>
          </p:nvPr>
        </p:nvSpPr>
        <p:spPr/>
        <p:txBody>
          <a:bodyPr rtlCol="0">
            <a:normAutofit/>
          </a:bodyPr>
          <a:lstStyle/>
          <a:p>
            <a:pPr fontAlgn="auto">
              <a:spcAft>
                <a:spcPts val="0"/>
              </a:spcAft>
              <a:buFont typeface="Arial" pitchFamily="34" charset="0"/>
              <a:buNone/>
              <a:defRPr/>
            </a:pPr>
            <a:endParaRPr lang="sv-SE" dirty="0"/>
          </a:p>
        </p:txBody>
      </p:sp>
      <p:pic>
        <p:nvPicPr>
          <p:cNvPr id="63491" name="Picture 3" descr="Stadsmuseets logotyp jpg"/>
          <p:cNvPicPr>
            <a:picLocks noChangeAspect="1" noChangeArrowheads="1"/>
          </p:cNvPicPr>
          <p:nvPr/>
        </p:nvPicPr>
        <p:blipFill>
          <a:blip r:embed="rId3"/>
          <a:srcRect/>
          <a:stretch>
            <a:fillRect/>
          </a:stretch>
        </p:blipFill>
        <p:spPr bwMode="auto">
          <a:xfrm>
            <a:off x="3492500" y="3213100"/>
            <a:ext cx="2339975" cy="167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tx2">
                    <a:lumMod val="60000"/>
                    <a:lumOff val="40000"/>
                  </a:schemeClr>
                </a:solidFill>
              </a:rPr>
              <a:t>Ytterstadsprojektet 2004-2009</a:t>
            </a:r>
            <a:endParaRPr lang="sv-SE" dirty="0">
              <a:solidFill>
                <a:schemeClr val="tx2">
                  <a:lumMod val="60000"/>
                  <a:lumOff val="40000"/>
                </a:schemeClr>
              </a:solidFill>
            </a:endParaRPr>
          </a:p>
        </p:txBody>
      </p:sp>
      <p:sp>
        <p:nvSpPr>
          <p:cNvPr id="19458" name="Platshållare för innehåll 2"/>
          <p:cNvSpPr>
            <a:spLocks noGrp="1"/>
          </p:cNvSpPr>
          <p:nvPr>
            <p:ph idx="1"/>
          </p:nvPr>
        </p:nvSpPr>
        <p:spPr/>
        <p:txBody>
          <a:bodyPr/>
          <a:lstStyle/>
          <a:p>
            <a:r>
              <a:rPr lang="sv-SE" smtClean="0"/>
              <a:t>Inventering och kulturhistorisk klassificering av bebyggelse uppförd före 1990 i ytterstaden.</a:t>
            </a:r>
          </a:p>
          <a:p>
            <a:r>
              <a:rPr lang="sv-SE" smtClean="0"/>
              <a:t>Inventeringsmaterialet läggs in i bebyggelseregistret. </a:t>
            </a:r>
            <a:r>
              <a:rPr lang="sv-SE" smtClean="0">
                <a:hlinkClick r:id="rId3"/>
              </a:rPr>
              <a:t>www.bebyggelseregistret.raa.se</a:t>
            </a:r>
            <a:endParaRPr lang="sv-SE" smtClean="0"/>
          </a:p>
          <a:p>
            <a:r>
              <a:rPr lang="sv-SE" smtClean="0"/>
              <a:t>Vilka stadsdelar har inventerats? </a:t>
            </a:r>
            <a:r>
              <a:rPr lang="sv-SE" smtClean="0">
                <a:hlinkClick r:id="rId4"/>
              </a:rPr>
              <a:t>www.stadsmuseum.stockholm.se</a:t>
            </a:r>
            <a:endParaRPr lang="sv-SE" smtClean="0"/>
          </a:p>
          <a:p>
            <a:endParaRPr lang="sv-SE"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2706" name="Rectangle 2"/>
          <p:cNvSpPr>
            <a:spLocks noGrp="1" noChangeArrowheads="1"/>
          </p:cNvSpPr>
          <p:nvPr>
            <p:ph type="title"/>
          </p:nvPr>
        </p:nvSpPr>
        <p:spPr>
          <a:xfrm>
            <a:off x="457200" y="404813"/>
            <a:ext cx="8229600" cy="792162"/>
          </a:xfrm>
        </p:spPr>
        <p:txBody>
          <a:bodyPr rtlCol="0">
            <a:normAutofit/>
          </a:bodyPr>
          <a:lstStyle/>
          <a:p>
            <a:pPr fontAlgn="auto">
              <a:spcAft>
                <a:spcPts val="0"/>
              </a:spcAft>
              <a:defRPr/>
            </a:pPr>
            <a:r>
              <a:rPr lang="sv-SE" sz="3600" b="1" dirty="0">
                <a:solidFill>
                  <a:schemeClr val="tx2">
                    <a:lumMod val="60000"/>
                    <a:lumOff val="40000"/>
                  </a:schemeClr>
                </a:solidFill>
              </a:rPr>
              <a:t>Arbetet</a:t>
            </a:r>
          </a:p>
        </p:txBody>
      </p:sp>
      <p:sp>
        <p:nvSpPr>
          <p:cNvPr id="21506" name="Rectangle 3"/>
          <p:cNvSpPr>
            <a:spLocks noGrp="1" noChangeArrowheads="1"/>
          </p:cNvSpPr>
          <p:nvPr>
            <p:ph type="body" idx="1"/>
          </p:nvPr>
        </p:nvSpPr>
        <p:spPr>
          <a:xfrm>
            <a:off x="457200" y="1125538"/>
            <a:ext cx="8229600" cy="5000625"/>
          </a:xfrm>
        </p:spPr>
        <p:txBody>
          <a:bodyPr/>
          <a:lstStyle/>
          <a:p>
            <a:pPr>
              <a:lnSpc>
                <a:spcPct val="90000"/>
              </a:lnSpc>
            </a:pPr>
            <a:r>
              <a:rPr lang="sv-SE" b="1" smtClean="0"/>
              <a:t>Stadsdelen delas in i områden och får en preliminär klassificering</a:t>
            </a:r>
          </a:p>
          <a:p>
            <a:pPr>
              <a:lnSpc>
                <a:spcPct val="90000"/>
              </a:lnSpc>
            </a:pPr>
            <a:r>
              <a:rPr lang="sv-SE" b="1" smtClean="0"/>
              <a:t>Inventering i text och bild</a:t>
            </a:r>
          </a:p>
          <a:p>
            <a:pPr>
              <a:lnSpc>
                <a:spcPct val="90000"/>
              </a:lnSpc>
            </a:pPr>
            <a:r>
              <a:rPr lang="sv-SE" b="1" smtClean="0"/>
              <a:t>Klassificeringsmöte</a:t>
            </a:r>
          </a:p>
          <a:p>
            <a:pPr>
              <a:lnSpc>
                <a:spcPct val="90000"/>
              </a:lnSpc>
            </a:pPr>
            <a:r>
              <a:rPr lang="sv-SE" b="1" smtClean="0"/>
              <a:t>Stadsantikvarien beslut</a:t>
            </a:r>
          </a:p>
          <a:p>
            <a:pPr>
              <a:lnSpc>
                <a:spcPct val="90000"/>
              </a:lnSpc>
            </a:pPr>
            <a:r>
              <a:rPr lang="sv-SE" b="1" smtClean="0"/>
              <a:t>Presentation för politikerna</a:t>
            </a:r>
          </a:p>
          <a:p>
            <a:pPr>
              <a:lnSpc>
                <a:spcPct val="90000"/>
              </a:lnSpc>
            </a:pPr>
            <a:r>
              <a:rPr lang="sv-SE" b="1" smtClean="0"/>
              <a:t>Registrering</a:t>
            </a:r>
          </a:p>
          <a:p>
            <a:pPr>
              <a:lnSpc>
                <a:spcPct val="90000"/>
              </a:lnSpc>
            </a:pPr>
            <a:r>
              <a:rPr lang="sv-SE" b="1" smtClean="0"/>
              <a:t>Motiveringar och klassificeringskartor</a:t>
            </a:r>
          </a:p>
          <a:p>
            <a:pPr>
              <a:lnSpc>
                <a:spcPct val="90000"/>
              </a:lnSpc>
            </a:pPr>
            <a:endParaRPr lang="sv-SE"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tx2">
                    <a:lumMod val="60000"/>
                    <a:lumOff val="40000"/>
                  </a:schemeClr>
                </a:solidFill>
              </a:rPr>
              <a:t>Kulturhistoriskt värde</a:t>
            </a:r>
            <a:endParaRPr lang="sv-SE" dirty="0">
              <a:solidFill>
                <a:schemeClr val="tx2">
                  <a:lumMod val="60000"/>
                  <a:lumOff val="40000"/>
                </a:schemeClr>
              </a:solidFill>
            </a:endParaRPr>
          </a:p>
        </p:txBody>
      </p:sp>
      <p:sp>
        <p:nvSpPr>
          <p:cNvPr id="3" name="Platshållare för innehåll 2"/>
          <p:cNvSpPr>
            <a:spLocks noGrp="1"/>
          </p:cNvSpPr>
          <p:nvPr>
            <p:ph idx="1"/>
          </p:nvPr>
        </p:nvSpPr>
        <p:spPr>
          <a:xfrm>
            <a:off x="457200" y="1844675"/>
            <a:ext cx="8229600" cy="4281488"/>
          </a:xfrm>
        </p:spPr>
        <p:txBody>
          <a:bodyPr rtlCol="0">
            <a:normAutofit fontScale="77500" lnSpcReduction="20000"/>
          </a:bodyPr>
          <a:lstStyle/>
          <a:p>
            <a:pPr fontAlgn="auto">
              <a:spcAft>
                <a:spcPts val="0"/>
              </a:spcAft>
              <a:buFont typeface="Arial" pitchFamily="34" charset="0"/>
              <a:buNone/>
              <a:defRPr/>
            </a:pPr>
            <a:r>
              <a:rPr lang="sv-SE" b="1" dirty="0" smtClean="0"/>
              <a:t>Dokumentvärden, exempel:</a:t>
            </a:r>
            <a:endParaRPr lang="sv-SE" dirty="0"/>
          </a:p>
          <a:p>
            <a:pPr fontAlgn="auto">
              <a:spcAft>
                <a:spcPts val="0"/>
              </a:spcAft>
              <a:buFont typeface="Arial" pitchFamily="34" charset="0"/>
              <a:buNone/>
              <a:defRPr/>
            </a:pPr>
            <a:r>
              <a:rPr lang="sv-SE" dirty="0" smtClean="0"/>
              <a:t>	Byggnadshistoriskt-, byggnadsteknikhistoriskt-, arkitekturhistoriskt-, samhällshistoriskt-, socialhistoriskt </a:t>
            </a:r>
            <a:r>
              <a:rPr lang="sv-SE" dirty="0" err="1" smtClean="0"/>
              <a:t>-mm</a:t>
            </a:r>
            <a:r>
              <a:rPr lang="sv-SE" dirty="0" smtClean="0"/>
              <a:t>.</a:t>
            </a:r>
          </a:p>
          <a:p>
            <a:pPr fontAlgn="auto">
              <a:spcAft>
                <a:spcPts val="0"/>
              </a:spcAft>
              <a:buFont typeface="Arial" pitchFamily="34" charset="0"/>
              <a:buNone/>
              <a:defRPr/>
            </a:pPr>
            <a:endParaRPr lang="sv-SE" dirty="0" smtClean="0"/>
          </a:p>
          <a:p>
            <a:pPr fontAlgn="auto">
              <a:spcAft>
                <a:spcPts val="0"/>
              </a:spcAft>
              <a:buFont typeface="Arial" pitchFamily="34" charset="0"/>
              <a:buNone/>
              <a:defRPr/>
            </a:pPr>
            <a:r>
              <a:rPr lang="sv-SE" b="1" dirty="0" smtClean="0"/>
              <a:t>Upplevelsevärden, exempel:</a:t>
            </a:r>
            <a:endParaRPr lang="sv-SE" dirty="0" smtClean="0"/>
          </a:p>
          <a:p>
            <a:pPr fontAlgn="auto">
              <a:spcAft>
                <a:spcPts val="0"/>
              </a:spcAft>
              <a:buFont typeface="Arial" pitchFamily="34" charset="0"/>
              <a:buNone/>
              <a:defRPr/>
            </a:pPr>
            <a:r>
              <a:rPr lang="sv-SE" dirty="0" smtClean="0"/>
              <a:t>	Arkitektoniskt-, konstnärligt-, miljöskapande-, Identitets- mm.</a:t>
            </a:r>
          </a:p>
          <a:p>
            <a:pPr fontAlgn="auto">
              <a:spcAft>
                <a:spcPts val="0"/>
              </a:spcAft>
              <a:buFont typeface="Arial" pitchFamily="34" charset="0"/>
              <a:buNone/>
              <a:defRPr/>
            </a:pPr>
            <a:endParaRPr lang="sv-SE" dirty="0" smtClean="0"/>
          </a:p>
          <a:p>
            <a:pPr fontAlgn="auto">
              <a:spcAft>
                <a:spcPts val="0"/>
              </a:spcAft>
              <a:buFont typeface="Arial" pitchFamily="34" charset="0"/>
              <a:buNone/>
              <a:defRPr/>
            </a:pPr>
            <a:r>
              <a:rPr lang="sv-SE" b="1" dirty="0" smtClean="0"/>
              <a:t>Förstärkande värden, exempel:</a:t>
            </a:r>
            <a:endParaRPr lang="sv-SE" dirty="0" smtClean="0"/>
          </a:p>
          <a:p>
            <a:pPr fontAlgn="auto">
              <a:spcAft>
                <a:spcPts val="0"/>
              </a:spcAft>
              <a:buFont typeface="Arial" pitchFamily="34" charset="0"/>
              <a:buNone/>
              <a:defRPr/>
            </a:pPr>
            <a:r>
              <a:rPr lang="sv-SE" dirty="0" smtClean="0"/>
              <a:t>	Kvalitet, autenticitet, sällsynthet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accent5">
                    <a:lumMod val="75000"/>
                  </a:schemeClr>
                </a:solidFill>
              </a:rPr>
              <a:t>Byggnadshistoriskt värde</a:t>
            </a:r>
            <a:endParaRPr lang="sv-SE" dirty="0">
              <a:solidFill>
                <a:schemeClr val="accent5">
                  <a:lumMod val="75000"/>
                </a:schemeClr>
              </a:solidFill>
            </a:endParaRPr>
          </a:p>
        </p:txBody>
      </p:sp>
      <p:pic>
        <p:nvPicPr>
          <p:cNvPr id="25602" name="Picture 5" descr="GetFoto">
            <a:hlinkClick r:id="rId3"/>
          </p:cNvPr>
          <p:cNvPicPr>
            <a:picLocks noGrp="1" noChangeAspect="1" noChangeArrowheads="1"/>
          </p:cNvPicPr>
          <p:nvPr>
            <p:ph idx="1"/>
          </p:nvPr>
        </p:nvPicPr>
        <p:blipFill>
          <a:blip r:embed="rId4"/>
          <a:srcRect/>
          <a:stretch>
            <a:fillRect/>
          </a:stretch>
        </p:blipFill>
        <p:spPr>
          <a:xfrm>
            <a:off x="1187450" y="1628775"/>
            <a:ext cx="6956425" cy="46736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accent5">
                    <a:lumMod val="75000"/>
                  </a:schemeClr>
                </a:solidFill>
              </a:rPr>
              <a:t>Byggnadsteknikhistoriskt värde</a:t>
            </a:r>
            <a:endParaRPr lang="sv-SE" dirty="0">
              <a:solidFill>
                <a:schemeClr val="accent5">
                  <a:lumMod val="75000"/>
                </a:schemeClr>
              </a:solidFill>
            </a:endParaRPr>
          </a:p>
        </p:txBody>
      </p:sp>
      <p:pic>
        <p:nvPicPr>
          <p:cNvPr id="27650" name="Picture 7" descr="GetFoto">
            <a:hlinkClick r:id="rId3"/>
          </p:cNvPr>
          <p:cNvPicPr>
            <a:picLocks noGrp="1" noChangeAspect="1" noChangeArrowheads="1"/>
          </p:cNvPicPr>
          <p:nvPr>
            <p:ph idx="1"/>
          </p:nvPr>
        </p:nvPicPr>
        <p:blipFill>
          <a:blip r:embed="rId4"/>
          <a:srcRect/>
          <a:stretch>
            <a:fillRect/>
          </a:stretch>
        </p:blipFill>
        <p:spPr>
          <a:xfrm>
            <a:off x="0" y="3473450"/>
            <a:ext cx="5037138" cy="3384550"/>
          </a:xfrm>
        </p:spPr>
      </p:pic>
      <p:pic>
        <p:nvPicPr>
          <p:cNvPr id="27651" name="Picture 6" descr="GetFoto">
            <a:hlinkClick r:id="rId5"/>
          </p:cNvPr>
          <p:cNvPicPr>
            <a:picLocks noChangeAspect="1" noChangeArrowheads="1"/>
          </p:cNvPicPr>
          <p:nvPr/>
        </p:nvPicPr>
        <p:blipFill>
          <a:blip r:embed="rId6"/>
          <a:srcRect/>
          <a:stretch>
            <a:fillRect/>
          </a:stretch>
        </p:blipFill>
        <p:spPr bwMode="auto">
          <a:xfrm>
            <a:off x="4554538" y="1341438"/>
            <a:ext cx="4589462"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fontAlgn="auto">
              <a:spcAft>
                <a:spcPts val="0"/>
              </a:spcAft>
              <a:defRPr/>
            </a:pPr>
            <a:r>
              <a:rPr lang="sv-SE" dirty="0" smtClean="0">
                <a:solidFill>
                  <a:schemeClr val="accent5">
                    <a:lumMod val="75000"/>
                  </a:schemeClr>
                </a:solidFill>
              </a:rPr>
              <a:t>Arkitekturhistoriskt värde</a:t>
            </a:r>
            <a:endParaRPr lang="sv-SE" dirty="0">
              <a:solidFill>
                <a:schemeClr val="accent5">
                  <a:lumMod val="75000"/>
                </a:schemeClr>
              </a:solidFill>
            </a:endParaRPr>
          </a:p>
        </p:txBody>
      </p:sp>
      <p:pic>
        <p:nvPicPr>
          <p:cNvPr id="29698" name="Picture 3" descr="björk"/>
          <p:cNvPicPr>
            <a:picLocks noGrp="1" noChangeAspect="1" noChangeArrowheads="1"/>
          </p:cNvPicPr>
          <p:nvPr>
            <p:ph idx="1"/>
          </p:nvPr>
        </p:nvPicPr>
        <p:blipFill>
          <a:blip r:embed="rId3"/>
          <a:srcRect/>
          <a:stretch>
            <a:fillRect/>
          </a:stretch>
        </p:blipFill>
        <p:spPr>
          <a:xfrm>
            <a:off x="755650" y="1374775"/>
            <a:ext cx="3225800" cy="4962525"/>
          </a:xfrm>
        </p:spPr>
      </p:pic>
      <p:pic>
        <p:nvPicPr>
          <p:cNvPr id="29699" name="Picture 3" descr="björk"/>
          <p:cNvPicPr>
            <a:picLocks noChangeAspect="1" noChangeArrowheads="1"/>
          </p:cNvPicPr>
          <p:nvPr/>
        </p:nvPicPr>
        <p:blipFill>
          <a:blip r:embed="rId4"/>
          <a:srcRect/>
          <a:stretch>
            <a:fillRect/>
          </a:stretch>
        </p:blipFill>
        <p:spPr bwMode="auto">
          <a:xfrm>
            <a:off x="4594225" y="1341438"/>
            <a:ext cx="3290888" cy="498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fontScale="90000"/>
          </a:bodyPr>
          <a:lstStyle/>
          <a:p>
            <a:pPr fontAlgn="auto">
              <a:spcAft>
                <a:spcPts val="0"/>
              </a:spcAft>
              <a:defRPr/>
            </a:pPr>
            <a:r>
              <a:rPr lang="sv-SE" dirty="0" smtClean="0">
                <a:solidFill>
                  <a:schemeClr val="accent5">
                    <a:lumMod val="75000"/>
                  </a:schemeClr>
                </a:solidFill>
              </a:rPr>
              <a:t>Socialhistoriskt värde och samhällshistorisk värde</a:t>
            </a:r>
            <a:endParaRPr lang="sv-SE" dirty="0">
              <a:solidFill>
                <a:schemeClr val="accent5">
                  <a:lumMod val="75000"/>
                </a:schemeClr>
              </a:solidFill>
            </a:endParaRPr>
          </a:p>
        </p:txBody>
      </p:sp>
      <p:pic>
        <p:nvPicPr>
          <p:cNvPr id="31746" name="Picture 8" descr="GetFoto">
            <a:hlinkClick r:id="rId3"/>
          </p:cNvPr>
          <p:cNvPicPr>
            <a:picLocks noGrp="1" noChangeAspect="1" noChangeArrowheads="1"/>
          </p:cNvPicPr>
          <p:nvPr>
            <p:ph idx="1"/>
          </p:nvPr>
        </p:nvPicPr>
        <p:blipFill>
          <a:blip r:embed="rId4"/>
          <a:srcRect/>
          <a:stretch>
            <a:fillRect/>
          </a:stretch>
        </p:blipFill>
        <p:spPr>
          <a:xfrm>
            <a:off x="0" y="1557338"/>
            <a:ext cx="5940425" cy="3992562"/>
          </a:xfrm>
        </p:spPr>
      </p:pic>
      <p:pic>
        <p:nvPicPr>
          <p:cNvPr id="31747" name="Picture 5" descr="abr"/>
          <p:cNvPicPr>
            <a:picLocks noChangeAspect="1" noChangeArrowheads="1"/>
          </p:cNvPicPr>
          <p:nvPr/>
        </p:nvPicPr>
        <p:blipFill>
          <a:blip r:embed="rId5"/>
          <a:srcRect/>
          <a:stretch>
            <a:fillRect/>
          </a:stretch>
        </p:blipFill>
        <p:spPr bwMode="auto">
          <a:xfrm>
            <a:off x="4418013" y="3644900"/>
            <a:ext cx="4725987" cy="32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1569</TotalTime>
  <Words>1955</Words>
  <Application>Microsoft Office PowerPoint</Application>
  <PresentationFormat>On-screen Show (4:3)</PresentationFormat>
  <Paragraphs>202</Paragraphs>
  <Slides>25</Slides>
  <Notes>25</Notes>
  <HiddenSlides>0</HiddenSlides>
  <MMClips>0</MMClips>
  <ScaleCrop>false</ScaleCrop>
  <HeadingPairs>
    <vt:vector size="6" baseType="variant">
      <vt:variant>
        <vt:lpstr>Använt teckensnitt</vt:lpstr>
      </vt:variant>
      <vt:variant>
        <vt:i4>3</vt:i4>
      </vt:variant>
      <vt:variant>
        <vt:lpstr>Formgivningsmall</vt:lpstr>
      </vt:variant>
      <vt:variant>
        <vt:i4>1</vt:i4>
      </vt:variant>
      <vt:variant>
        <vt:lpstr>Bildrubriker</vt:lpstr>
      </vt:variant>
      <vt:variant>
        <vt:i4>25</vt:i4>
      </vt:variant>
    </vt:vector>
  </HeadingPairs>
  <TitlesOfParts>
    <vt:vector size="29" baseType="lpstr">
      <vt:lpstr>Calibri</vt:lpstr>
      <vt:lpstr>Arial</vt:lpstr>
      <vt:lpstr>Times New Roman</vt:lpstr>
      <vt:lpstr>Office-tema</vt:lpstr>
      <vt:lpstr>Bild 1</vt:lpstr>
      <vt:lpstr>  Klassificering av bebyggelse i Hässelby Gård Magnus Rönn, Stockholms stadsmuseum</vt:lpstr>
      <vt:lpstr>Ytterstadsprojektet 2004-2009</vt:lpstr>
      <vt:lpstr>Arbetet</vt:lpstr>
      <vt:lpstr>Kulturhistoriskt värde</vt:lpstr>
      <vt:lpstr>Byggnadshistoriskt värde</vt:lpstr>
      <vt:lpstr>Byggnadsteknikhistoriskt värde</vt:lpstr>
      <vt:lpstr>Arkitekturhistoriskt värde</vt:lpstr>
      <vt:lpstr>Socialhistoriskt värde och samhällshistorisk värde</vt:lpstr>
      <vt:lpstr>Klassificeringsklasser</vt:lpstr>
      <vt:lpstr>Stadsmuseets klassificeringskarta</vt:lpstr>
      <vt:lpstr>Bild 12</vt:lpstr>
      <vt:lpstr>Lagtext</vt:lpstr>
      <vt:lpstr>Skyddsbestämmelser i detaljplan Q, q, k</vt:lpstr>
      <vt:lpstr>Kulturhistoriskt värdefulla miljöer</vt:lpstr>
      <vt:lpstr>Riksintressen för kulturmiljövården i Stockholms stad</vt:lpstr>
      <vt:lpstr>Byggnadsminnesförklaring Kulturminneslagen</vt:lpstr>
      <vt:lpstr>Klassificering av radhusen</vt:lpstr>
      <vt:lpstr>Familjehotellet</vt:lpstr>
      <vt:lpstr>Bild 20</vt:lpstr>
      <vt:lpstr>Hässelby Slott</vt:lpstr>
      <vt:lpstr>Bild 22</vt:lpstr>
      <vt:lpstr>Bygglov och bygganmälan</vt:lpstr>
      <vt:lpstr>Var kan jag få mer information?</vt:lpstr>
      <vt:lpstr>Tack för uppmärksamheten</vt:lpstr>
    </vt:vector>
  </TitlesOfParts>
  <Company>Windows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Kulturhistoriskt värde</dc:title>
  <dc:creator>AA28703</dc:creator>
  <cp:lastModifiedBy>Björn</cp:lastModifiedBy>
  <cp:revision>156</cp:revision>
  <dcterms:created xsi:type="dcterms:W3CDTF">2011-04-07T11:32:26Z</dcterms:created>
  <dcterms:modified xsi:type="dcterms:W3CDTF">2011-06-10T14:15:06Z</dcterms:modified>
</cp:coreProperties>
</file>